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411" r:id="rId2"/>
    <p:sldId id="625" r:id="rId3"/>
    <p:sldId id="559" r:id="rId4"/>
    <p:sldId id="621" r:id="rId5"/>
    <p:sldId id="613" r:id="rId6"/>
    <p:sldId id="616" r:id="rId7"/>
    <p:sldId id="623" r:id="rId8"/>
    <p:sldId id="614" r:id="rId9"/>
    <p:sldId id="615" r:id="rId10"/>
    <p:sldId id="617" r:id="rId11"/>
    <p:sldId id="618" r:id="rId12"/>
    <p:sldId id="619" r:id="rId13"/>
    <p:sldId id="626" r:id="rId14"/>
    <p:sldId id="627" r:id="rId15"/>
    <p:sldId id="620" r:id="rId16"/>
    <p:sldId id="622" r:id="rId17"/>
    <p:sldId id="624" r:id="rId18"/>
    <p:sldId id="628" r:id="rId19"/>
    <p:sldId id="560" r:id="rId20"/>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DF6F9"/>
    <a:srgbClr val="E2F1F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08" autoAdjust="0"/>
    <p:restoredTop sz="96909" autoAdjust="0"/>
  </p:normalViewPr>
  <p:slideViewPr>
    <p:cSldViewPr>
      <p:cViewPr varScale="1">
        <p:scale>
          <a:sx n="77" d="100"/>
          <a:sy n="77" d="100"/>
        </p:scale>
        <p:origin x="1536" y="72"/>
      </p:cViewPr>
      <p:guideLst>
        <p:guide orient="horz" pos="2160"/>
        <p:guide pos="3120"/>
      </p:guideLst>
    </p:cSldViewPr>
  </p:slideViewPr>
  <p:notesTextViewPr>
    <p:cViewPr>
      <p:scale>
        <a:sx n="1" d="1"/>
        <a:sy n="1" d="1"/>
      </p:scale>
      <p:origin x="0" y="0"/>
    </p:cViewPr>
  </p:notesTextViewPr>
  <p:sorterViewPr>
    <p:cViewPr>
      <p:scale>
        <a:sx n="100" d="100"/>
        <a:sy n="100" d="100"/>
      </p:scale>
      <p:origin x="0" y="-18984"/>
    </p:cViewPr>
  </p:sorterViewPr>
  <p:notesViewPr>
    <p:cSldViewPr>
      <p:cViewPr varScale="1">
        <p:scale>
          <a:sx n="75" d="100"/>
          <a:sy n="75" d="100"/>
        </p:scale>
        <p:origin x="2868" y="48"/>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6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1" y="6397806"/>
            <a:ext cx="4275403" cy="3367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8627" y="6397806"/>
            <a:ext cx="4275403" cy="336788"/>
          </a:xfrm>
          <a:prstGeom prst="rect">
            <a:avLst/>
          </a:prstGeom>
        </p:spPr>
        <p:txBody>
          <a:bodyPr vert="horz" lIns="91440" tIns="45720" rIns="91440" bIns="45720" rtlCol="0" anchor="b"/>
          <a:lstStyle>
            <a:lvl1pPr algn="r">
              <a:defRPr sz="1200"/>
            </a:lvl1pPr>
          </a:lstStyle>
          <a:p>
            <a:fld id="{883C9840-3243-473F-8D3B-864988670D69}" type="slidenum">
              <a:rPr kumimoji="1" lang="ja-JP" altLang="en-US" smtClean="0"/>
              <a:t>‹#›</a:t>
            </a:fld>
            <a:endParaRPr kumimoji="1" lang="ja-JP" altLang="en-US"/>
          </a:p>
        </p:txBody>
      </p:sp>
    </p:spTree>
    <p:extLst>
      <p:ext uri="{BB962C8B-B14F-4D97-AF65-F5344CB8AC3E}">
        <p14:creationId xmlns:p14="http://schemas.microsoft.com/office/powerpoint/2010/main" val="3155443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6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6788"/>
          </a:xfrm>
          <a:prstGeom prst="rect">
            <a:avLst/>
          </a:prstGeom>
        </p:spPr>
        <p:txBody>
          <a:bodyPr vert="horz" lIns="91440" tIns="45720" rIns="91440" bIns="45720" rtlCol="0"/>
          <a:lstStyle>
            <a:lvl1pPr algn="r">
              <a:defRPr sz="1200"/>
            </a:lvl1pPr>
          </a:lstStyle>
          <a:p>
            <a:fld id="{1286D9E6-700C-41FA-A2FA-9DBD40436684}"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3108325" y="504825"/>
            <a:ext cx="36496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6"/>
            <a:ext cx="4275403" cy="3367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6"/>
            <a:ext cx="4275403" cy="336788"/>
          </a:xfrm>
          <a:prstGeom prst="rect">
            <a:avLst/>
          </a:prstGeom>
        </p:spPr>
        <p:txBody>
          <a:bodyPr vert="horz" lIns="91440" tIns="45720" rIns="91440" bIns="45720" rtlCol="0" anchor="b"/>
          <a:lstStyle>
            <a:lvl1pPr algn="r">
              <a:defRPr sz="1200"/>
            </a:lvl1pPr>
          </a:lstStyle>
          <a:p>
            <a:fld id="{7CFA2FF5-62A4-4139-B255-2DAB3BBACC8C}" type="slidenum">
              <a:rPr kumimoji="1" lang="ja-JP" altLang="en-US" smtClean="0"/>
              <a:t>‹#›</a:t>
            </a:fld>
            <a:endParaRPr kumimoji="1" lang="ja-JP" altLang="en-US"/>
          </a:p>
        </p:txBody>
      </p:sp>
    </p:spTree>
    <p:extLst>
      <p:ext uri="{BB962C8B-B14F-4D97-AF65-F5344CB8AC3E}">
        <p14:creationId xmlns:p14="http://schemas.microsoft.com/office/powerpoint/2010/main" val="29983049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08325" y="504825"/>
            <a:ext cx="3649663" cy="25273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FA2FF5-62A4-4139-B255-2DAB3BBACC8C}"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83423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91368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950"/>
          </a:p>
        </p:txBody>
      </p:sp>
      <p:sp>
        <p:nvSpPr>
          <p:cNvPr id="9" name="タイトル 8"/>
          <p:cNvSpPr>
            <a:spLocks noGrp="1"/>
          </p:cNvSpPr>
          <p:nvPr>
            <p:ph type="ctrTitle"/>
          </p:nvPr>
        </p:nvSpPr>
        <p:spPr>
          <a:xfrm>
            <a:off x="742950" y="1752602"/>
            <a:ext cx="8420100" cy="1829761"/>
          </a:xfrm>
        </p:spPr>
        <p:txBody>
          <a:bodyPr vert="horz" anchor="b">
            <a:normAutofit/>
            <a:scene3d>
              <a:camera prst="orthographicFront"/>
              <a:lightRig rig="soft" dir="t"/>
            </a:scene3d>
            <a:sp3d prstMaterial="softEdge">
              <a:bevelT w="25400" h="25400"/>
            </a:sp3d>
          </a:bodyPr>
          <a:lstStyle>
            <a:lvl1pPr algn="r">
              <a:defRPr sz="5200" b="1">
                <a:solidFill>
                  <a:schemeClr val="tx2"/>
                </a:solidFill>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17" name="サブタイトル 16"/>
          <p:cNvSpPr>
            <a:spLocks noGrp="1"/>
          </p:cNvSpPr>
          <p:nvPr>
            <p:ph type="subTitle" idx="1"/>
          </p:nvPr>
        </p:nvSpPr>
        <p:spPr>
          <a:xfrm>
            <a:off x="742950" y="3611607"/>
            <a:ext cx="8420100" cy="1199704"/>
          </a:xfrm>
        </p:spPr>
        <p:txBody>
          <a:bodyPr lIns="45720" rIns="45720"/>
          <a:lstStyle>
            <a:lvl1pPr marL="0" marR="69340" indent="0" algn="r">
              <a:buNone/>
              <a:defRPr>
                <a:solidFill>
                  <a:schemeClr val="tx2"/>
                </a:solidFill>
              </a:defRPr>
            </a:lvl1pPr>
            <a:lvl2pPr marL="495285" indent="0" algn="ctr">
              <a:buNone/>
            </a:lvl2pPr>
            <a:lvl3pPr marL="990570" indent="0" algn="ctr">
              <a:buNone/>
            </a:lvl3pPr>
            <a:lvl4pPr marL="1485854" indent="0" algn="ctr">
              <a:buNone/>
            </a:lvl4pPr>
            <a:lvl5pPr marL="1981139" indent="0" algn="ctr">
              <a:buNone/>
            </a:lvl5pPr>
            <a:lvl6pPr marL="2476424" indent="0" algn="ctr">
              <a:buNone/>
            </a:lvl6pPr>
            <a:lvl7pPr marL="2971709" indent="0" algn="ctr">
              <a:buNone/>
            </a:lvl7pPr>
            <a:lvl8pPr marL="3466993" indent="0" algn="ctr">
              <a:buNone/>
            </a:lvl8pPr>
            <a:lvl9pPr marL="3962278" indent="0" algn="ctr">
              <a:buNone/>
            </a:lvl9pPr>
            <a:extLst/>
          </a:lstStyle>
          <a:p>
            <a:r>
              <a:rPr kumimoji="0" lang="ja-JP" altLang="en-US"/>
              <a:t>マスター サブタイトルの書式設定</a:t>
            </a:r>
            <a:endParaRPr kumimoji="0" lang="en-US"/>
          </a:p>
        </p:txBody>
      </p:sp>
      <p:grpSp>
        <p:nvGrpSpPr>
          <p:cNvPr id="2" name="グループ化 1"/>
          <p:cNvGrpSpPr/>
          <p:nvPr/>
        </p:nvGrpSpPr>
        <p:grpSpPr>
          <a:xfrm>
            <a:off x="-4078" y="4953000"/>
            <a:ext cx="9910079"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950"/>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950"/>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950"/>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E2DE4756-DF1A-4042-9FD3-75E941118D79}" type="datetime1">
              <a:rPr kumimoji="1" lang="ja-JP" altLang="en-US" smtClean="0"/>
              <a:t>2024/11/15</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2D4478C0-9DA6-4E53-8C8E-C2795A9EDBAB}"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95300" y="1481330"/>
            <a:ext cx="8915400" cy="4386071"/>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A5F9E5C2-7A94-4793-8E64-E277F2813365}" type="datetime1">
              <a:rPr kumimoji="1" lang="ja-JP" altLang="en-US" smtClean="0"/>
              <a:t>2024/11/15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14347" y="274641"/>
            <a:ext cx="1925593" cy="5592761"/>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95300" y="274641"/>
            <a:ext cx="6851650" cy="5592760"/>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A4DAE194-F44B-4F5F-B5A7-31385E2D9FCE}" type="datetime1">
              <a:rPr kumimoji="1" lang="ja-JP" altLang="en-US" smtClean="0"/>
              <a:t>2024/11/15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1C19514E-9EF2-473A-9E99-9FB1A0414920}" type="datetime1">
              <a:rPr kumimoji="1" lang="ja-JP" altLang="en-US" smtClean="0"/>
              <a:t>2024/11/15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
        <p:nvSpPr>
          <p:cNvPr id="7" name="タイトル 6"/>
          <p:cNvSpPr>
            <a:spLocks noGrp="1"/>
          </p:cNvSpPr>
          <p:nvPr>
            <p:ph type="title"/>
          </p:nvPr>
        </p:nvSpPr>
        <p:spPr/>
        <p:txBody>
          <a:bodyPr rtlCol="0"/>
          <a:lstStyle/>
          <a:p>
            <a:r>
              <a:rPr kumimoji="0" lang="ja-JP" altLang="en-US"/>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82574" y="1059712"/>
            <a:ext cx="8420100" cy="1828800"/>
          </a:xfrm>
        </p:spPr>
        <p:txBody>
          <a:bodyPr vert="horz" anchor="b">
            <a:normAutofit/>
            <a:scene3d>
              <a:camera prst="orthographicFront"/>
              <a:lightRig rig="soft" dir="t"/>
            </a:scene3d>
            <a:sp3d prstMaterial="softEdge">
              <a:bevelT w="25400" h="25400"/>
            </a:sp3d>
          </a:bodyPr>
          <a:lstStyle>
            <a:lvl1pPr algn="r">
              <a:buNone/>
              <a:defRPr sz="5200" b="1" cap="none" baseline="0">
                <a:effectLst>
                  <a:outerShdw blurRad="31750" dist="25400" dir="5400000" algn="tl" rotWithShape="0">
                    <a:srgbClr val="000000">
                      <a:alpha val="25000"/>
                    </a:srgbClr>
                  </a:outerShdw>
                </a:effectLst>
              </a:defRPr>
            </a:lvl1pPr>
            <a:extLst/>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249606" y="2931712"/>
            <a:ext cx="4953000" cy="1454888"/>
          </a:xfrm>
        </p:spPr>
        <p:txBody>
          <a:bodyPr lIns="91440" rIns="91440" anchor="t"/>
          <a:lstStyle>
            <a:lvl1pPr marL="0" indent="0" algn="l">
              <a:buNone/>
              <a:defRPr sz="2492">
                <a:solidFill>
                  <a:schemeClr val="tx1"/>
                </a:solidFill>
              </a:defRPr>
            </a:lvl1pPr>
            <a:lvl2pPr>
              <a:buNone/>
              <a:defRPr sz="1950">
                <a:solidFill>
                  <a:schemeClr val="tx1">
                    <a:tint val="75000"/>
                  </a:schemeClr>
                </a:solidFill>
              </a:defRPr>
            </a:lvl2pPr>
            <a:lvl3pPr>
              <a:buNone/>
              <a:defRPr sz="1733">
                <a:solidFill>
                  <a:schemeClr val="tx1">
                    <a:tint val="75000"/>
                  </a:schemeClr>
                </a:solidFill>
              </a:defRPr>
            </a:lvl3pPr>
            <a:lvl4pPr>
              <a:buNone/>
              <a:defRPr sz="1517">
                <a:solidFill>
                  <a:schemeClr val="tx1">
                    <a:tint val="75000"/>
                  </a:schemeClr>
                </a:solidFill>
              </a:defRPr>
            </a:lvl4pPr>
            <a:lvl5pPr>
              <a:buNone/>
              <a:defRPr sz="1517">
                <a:solidFill>
                  <a:schemeClr val="tx1">
                    <a:tint val="75000"/>
                  </a:schemeClr>
                </a:solidFill>
              </a:defRPr>
            </a:lvl5pPr>
            <a:extLst/>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p:txBody>
          <a:bodyPr/>
          <a:lstStyle/>
          <a:p>
            <a:fld id="{CC873BD5-56FE-47A7-B485-0D8B20858F76}" type="datetime1">
              <a:rPr kumimoji="1" lang="ja-JP" altLang="en-US" smtClean="0"/>
              <a:t>2024/11/15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
        <p:nvSpPr>
          <p:cNvPr id="7" name="山形 6"/>
          <p:cNvSpPr/>
          <p:nvPr/>
        </p:nvSpPr>
        <p:spPr>
          <a:xfrm>
            <a:off x="3939737"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950"/>
          </a:p>
        </p:txBody>
      </p:sp>
      <p:sp>
        <p:nvSpPr>
          <p:cNvPr id="8" name="山形 7"/>
          <p:cNvSpPr/>
          <p:nvPr/>
        </p:nvSpPr>
        <p:spPr>
          <a:xfrm>
            <a:off x="3737786"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95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95300" y="1481329"/>
            <a:ext cx="4375150" cy="4525963"/>
          </a:xfrm>
        </p:spPr>
        <p:txBody>
          <a:bodyPr/>
          <a:lstStyle>
            <a:lvl1pPr>
              <a:defRPr sz="3033"/>
            </a:lvl1pPr>
            <a:lvl2pPr>
              <a:defRPr sz="2600"/>
            </a:lvl2pPr>
            <a:lvl3pPr>
              <a:defRPr sz="2167"/>
            </a:lvl3pPr>
            <a:lvl4pPr>
              <a:defRPr sz="1950"/>
            </a:lvl4pPr>
            <a:lvl5pPr>
              <a:defRPr sz="195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ー 3"/>
          <p:cNvSpPr>
            <a:spLocks noGrp="1"/>
          </p:cNvSpPr>
          <p:nvPr>
            <p:ph sz="half" idx="2"/>
          </p:nvPr>
        </p:nvSpPr>
        <p:spPr>
          <a:xfrm>
            <a:off x="5035550" y="1481329"/>
            <a:ext cx="4375150" cy="4525963"/>
          </a:xfrm>
        </p:spPr>
        <p:txBody>
          <a:bodyPr/>
          <a:lstStyle>
            <a:lvl1pPr>
              <a:defRPr sz="3033"/>
            </a:lvl1pPr>
            <a:lvl2pPr>
              <a:defRPr sz="2600"/>
            </a:lvl2pPr>
            <a:lvl3pPr>
              <a:defRPr sz="2167"/>
            </a:lvl3pPr>
            <a:lvl4pPr>
              <a:defRPr sz="1950"/>
            </a:lvl4pPr>
            <a:lvl5pPr>
              <a:defRPr sz="1950"/>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p:txBody>
          <a:bodyPr/>
          <a:lstStyle/>
          <a:p>
            <a:fld id="{8FAF30D6-04DB-468B-8890-3C90287626BE}" type="datetime1">
              <a:rPr kumimoji="1" lang="ja-JP" altLang="en-US" smtClean="0"/>
              <a:t>2024/11/15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
        <p:nvSpPr>
          <p:cNvPr id="8" name="タイトル 7"/>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8915400" cy="1143000"/>
          </a:xfrm>
        </p:spPr>
        <p:txBody>
          <a:bodyPr anchor="ctr"/>
          <a:lstStyle>
            <a:lvl1pPr>
              <a:defRPr/>
            </a:lvl1pPr>
            <a:extLst/>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95300" y="5410200"/>
            <a:ext cx="4376870" cy="762000"/>
          </a:xfrm>
          <a:solidFill>
            <a:schemeClr val="accent1"/>
          </a:solidFill>
          <a:ln w="9652">
            <a:solidFill>
              <a:schemeClr val="accent1"/>
            </a:solidFill>
            <a:miter lim="800000"/>
          </a:ln>
        </p:spPr>
        <p:txBody>
          <a:bodyPr lIns="182880" anchor="ctr"/>
          <a:lstStyle>
            <a:lvl1pPr marL="0" indent="0">
              <a:buNone/>
              <a:defRPr sz="2600" b="0">
                <a:solidFill>
                  <a:schemeClr val="bg1"/>
                </a:solidFill>
              </a:defRPr>
            </a:lvl1pPr>
            <a:lvl2pPr>
              <a:buNone/>
              <a:defRPr sz="2167" b="1"/>
            </a:lvl2pPr>
            <a:lvl3pPr>
              <a:buNone/>
              <a:defRPr sz="1950" b="1"/>
            </a:lvl3pPr>
            <a:lvl4pPr>
              <a:buNone/>
              <a:defRPr sz="1733" b="1"/>
            </a:lvl4pPr>
            <a:lvl5pPr>
              <a:buNone/>
              <a:defRPr sz="1733" b="1"/>
            </a:lvl5pPr>
            <a:extLst/>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5032112" y="5410200"/>
            <a:ext cx="4378590" cy="762000"/>
          </a:xfrm>
          <a:solidFill>
            <a:schemeClr val="accent1"/>
          </a:solidFill>
          <a:ln w="9652">
            <a:solidFill>
              <a:schemeClr val="accent1"/>
            </a:solidFill>
            <a:miter lim="800000"/>
          </a:ln>
        </p:spPr>
        <p:txBody>
          <a:bodyPr lIns="182880" anchor="ctr"/>
          <a:lstStyle>
            <a:lvl1pPr marL="0" indent="0">
              <a:buNone/>
              <a:defRPr sz="2600" b="0">
                <a:solidFill>
                  <a:schemeClr val="bg1"/>
                </a:solidFill>
              </a:defRPr>
            </a:lvl1pPr>
            <a:lvl2pPr>
              <a:buNone/>
              <a:defRPr sz="2167" b="1"/>
            </a:lvl2pPr>
            <a:lvl3pPr>
              <a:buNone/>
              <a:defRPr sz="1950" b="1"/>
            </a:lvl3pPr>
            <a:lvl4pPr>
              <a:buNone/>
              <a:defRPr sz="1733" b="1"/>
            </a:lvl4pPr>
            <a:lvl5pPr>
              <a:buNone/>
              <a:defRPr sz="1733" b="1"/>
            </a:lvl5pPr>
            <a:extLst/>
          </a:lstStyle>
          <a:p>
            <a:pPr lvl="0" eaLnBrk="1" latinLnBrk="0" hangingPunct="1"/>
            <a:r>
              <a:rPr kumimoji="0" lang="ja-JP" altLang="en-US"/>
              <a:t>マスター テキストの書式設定</a:t>
            </a:r>
          </a:p>
        </p:txBody>
      </p:sp>
      <p:sp>
        <p:nvSpPr>
          <p:cNvPr id="5" name="コンテンツ プレースホルダー 4"/>
          <p:cNvSpPr>
            <a:spLocks noGrp="1"/>
          </p:cNvSpPr>
          <p:nvPr>
            <p:ph sz="quarter" idx="2"/>
          </p:nvPr>
        </p:nvSpPr>
        <p:spPr>
          <a:xfrm>
            <a:off x="495300" y="1444295"/>
            <a:ext cx="4376870" cy="3941763"/>
          </a:xfrm>
          <a:ln>
            <a:noFill/>
            <a:prstDash val="sysDash"/>
            <a:miter lim="800000"/>
          </a:ln>
        </p:spPr>
        <p:txBody>
          <a:bodyPr/>
          <a:lstStyle>
            <a:lvl1pPr>
              <a:defRPr sz="2600"/>
            </a:lvl1pPr>
            <a:lvl2pPr>
              <a:defRPr sz="2167"/>
            </a:lvl2pPr>
            <a:lvl3pPr>
              <a:defRPr sz="1950"/>
            </a:lvl3pPr>
            <a:lvl4pPr>
              <a:defRPr sz="1733"/>
            </a:lvl4pPr>
            <a:lvl5pPr>
              <a:defRPr sz="1733"/>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ー 5"/>
          <p:cNvSpPr>
            <a:spLocks noGrp="1"/>
          </p:cNvSpPr>
          <p:nvPr>
            <p:ph sz="quarter" idx="4"/>
          </p:nvPr>
        </p:nvSpPr>
        <p:spPr>
          <a:xfrm>
            <a:off x="5032111" y="1444295"/>
            <a:ext cx="4378590" cy="3941763"/>
          </a:xfrm>
          <a:ln>
            <a:noFill/>
            <a:prstDash val="sysDash"/>
            <a:miter lim="800000"/>
          </a:ln>
        </p:spPr>
        <p:txBody>
          <a:bodyPr/>
          <a:lstStyle>
            <a:lvl1pPr>
              <a:spcBef>
                <a:spcPts val="0"/>
              </a:spcBef>
              <a:defRPr sz="2600"/>
            </a:lvl1pPr>
            <a:lvl2pPr>
              <a:defRPr sz="2167"/>
            </a:lvl2pPr>
            <a:lvl3pPr>
              <a:defRPr sz="1950"/>
            </a:lvl3pPr>
            <a:lvl4pPr>
              <a:defRPr sz="1733"/>
            </a:lvl4pPr>
            <a:lvl5pPr>
              <a:defRPr sz="1733"/>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ー 6"/>
          <p:cNvSpPr>
            <a:spLocks noGrp="1"/>
          </p:cNvSpPr>
          <p:nvPr>
            <p:ph type="dt" sz="half" idx="10"/>
          </p:nvPr>
        </p:nvSpPr>
        <p:spPr/>
        <p:txBody>
          <a:bodyPr/>
          <a:lstStyle/>
          <a:p>
            <a:fld id="{50C8B2AF-EB2A-4B0F-B0E1-31E98C38285D}" type="datetime1">
              <a:rPr kumimoji="1" lang="ja-JP" altLang="en-US" smtClean="0"/>
              <a:t>2024/11/15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4BA5A6AE-6C0B-42D7-8923-111A76C5FFCC}" type="datetime1">
              <a:rPr kumimoji="1" lang="ja-JP" altLang="en-US" smtClean="0"/>
              <a:t>2024/11/15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
        <p:nvSpPr>
          <p:cNvPr id="6" name="タイトル 5"/>
          <p:cNvSpPr>
            <a:spLocks noGrp="1"/>
          </p:cNvSpPr>
          <p:nvPr>
            <p:ph type="title"/>
          </p:nvPr>
        </p:nvSpPr>
        <p:spPr/>
        <p:txBody>
          <a:bodyPr rtlCol="0"/>
          <a:lstStyle/>
          <a:p>
            <a:r>
              <a:rPr kumimoji="0" lang="ja-JP" altLang="en-US"/>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00FB85-FEA4-420B-9F94-C363133D9EA9}" type="datetime1">
              <a:rPr kumimoji="1" lang="ja-JP" altLang="en-US" smtClean="0"/>
              <a:t>2024/11/15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4876800"/>
            <a:ext cx="8105257" cy="457200"/>
          </a:xfrm>
        </p:spPr>
        <p:txBody>
          <a:bodyPr vert="horz" anchor="t">
            <a:noAutofit/>
            <a:sp3d prstMaterial="softEdge">
              <a:bevelT w="0" h="0"/>
            </a:sp3d>
          </a:bodyPr>
          <a:lstStyle>
            <a:lvl1pPr algn="r">
              <a:buNone/>
              <a:defRPr sz="2708" b="0">
                <a:solidFill>
                  <a:schemeClr val="accent1"/>
                </a:solidFill>
                <a:effectLst/>
              </a:defRPr>
            </a:lvl1pPr>
            <a:extLst/>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4787900" y="5355102"/>
            <a:ext cx="4305808" cy="914400"/>
          </a:xfrm>
        </p:spPr>
        <p:txBody>
          <a:bodyPr/>
          <a:lstStyle>
            <a:lvl1pPr marL="0" indent="0" algn="r">
              <a:buNone/>
              <a:defRPr sz="1733"/>
            </a:lvl1pPr>
            <a:lvl2pPr>
              <a:buNone/>
              <a:defRPr sz="1300"/>
            </a:lvl2pPr>
            <a:lvl3pPr>
              <a:buNone/>
              <a:defRPr sz="1083"/>
            </a:lvl3pPr>
            <a:lvl4pPr>
              <a:buNone/>
              <a:defRPr sz="975"/>
            </a:lvl4pPr>
            <a:lvl5pPr>
              <a:buNone/>
              <a:defRPr sz="975"/>
            </a:lvl5pPr>
            <a:extLst/>
          </a:lstStyle>
          <a:p>
            <a:pPr lvl="0" eaLnBrk="1" latinLnBrk="0" hangingPunct="1"/>
            <a:r>
              <a:rPr kumimoji="0" lang="ja-JP" altLang="en-US"/>
              <a:t>マスター テキストの書式設定</a:t>
            </a:r>
          </a:p>
        </p:txBody>
      </p:sp>
      <p:sp>
        <p:nvSpPr>
          <p:cNvPr id="4" name="コンテンツ プレースホルダー 3"/>
          <p:cNvSpPr>
            <a:spLocks noGrp="1"/>
          </p:cNvSpPr>
          <p:nvPr>
            <p:ph sz="half" idx="1"/>
          </p:nvPr>
        </p:nvSpPr>
        <p:spPr>
          <a:xfrm>
            <a:off x="990600" y="274320"/>
            <a:ext cx="8103108" cy="4572000"/>
          </a:xfrm>
        </p:spPr>
        <p:txBody>
          <a:bodyPr/>
          <a:lstStyle>
            <a:lvl1pPr>
              <a:defRPr sz="3467"/>
            </a:lvl1pPr>
            <a:lvl2pPr>
              <a:defRPr sz="3033"/>
            </a:lvl2pPr>
            <a:lvl3pPr>
              <a:defRPr sz="2600"/>
            </a:lvl3pPr>
            <a:lvl4pPr>
              <a:defRPr sz="2167"/>
            </a:lvl4pPr>
            <a:lvl5pPr>
              <a:defRPr sz="2167"/>
            </a:lvl5pPr>
            <a:extLs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a:xfrm>
            <a:off x="7287618" y="6407944"/>
            <a:ext cx="2080260" cy="365760"/>
          </a:xfrm>
        </p:spPr>
        <p:txBody>
          <a:bodyPr/>
          <a:lstStyle/>
          <a:p>
            <a:fld id="{B2A2BC47-9345-49CD-9A7A-43EC4C5E9AAC}" type="datetime1">
              <a:rPr kumimoji="1" lang="ja-JP" altLang="en-US" smtClean="0"/>
              <a:t>2024/11/15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4478C0-9DA6-4E53-8C8E-C2795A9EDBAB}"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236335" y="5443402"/>
            <a:ext cx="7759700" cy="648232"/>
          </a:xfrm>
          <a:noFill/>
        </p:spPr>
        <p:txBody>
          <a:bodyPr lIns="91440" tIns="0" rIns="91440" anchor="t"/>
          <a:lstStyle>
            <a:lvl1pPr marL="0" marR="19811" indent="0" algn="r">
              <a:buNone/>
              <a:defRPr sz="1517"/>
            </a:lvl1pPr>
            <a:lvl2pPr>
              <a:defRPr sz="1300"/>
            </a:lvl2pPr>
            <a:lvl3pPr>
              <a:defRPr sz="1083"/>
            </a:lvl3pPr>
            <a:lvl4pPr>
              <a:defRPr sz="975"/>
            </a:lvl4pPr>
            <a:lvl5pPr>
              <a:defRPr sz="975"/>
            </a:lvl5pPr>
            <a:extLst/>
          </a:lstStyle>
          <a:p>
            <a:pPr lvl="0" eaLnBrk="1" latinLnBrk="0" hangingPunct="1"/>
            <a:r>
              <a:rPr kumimoji="0" lang="ja-JP" altLang="en-US"/>
              <a:t>マスター テキストの書式設定</a:t>
            </a:r>
          </a:p>
        </p:txBody>
      </p:sp>
      <p:sp>
        <p:nvSpPr>
          <p:cNvPr id="3" name="図プレースホルダー 2"/>
          <p:cNvSpPr>
            <a:spLocks noGrp="1"/>
          </p:cNvSpPr>
          <p:nvPr>
            <p:ph type="pic" idx="1"/>
          </p:nvPr>
        </p:nvSpPr>
        <p:spPr>
          <a:xfrm>
            <a:off x="247650" y="189968"/>
            <a:ext cx="94107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467"/>
            </a:lvl1pPr>
            <a:extLst/>
          </a:lstStyle>
          <a:p>
            <a:r>
              <a:rPr kumimoji="0" lang="ja-JP" altLang="en-US"/>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CB3A349A-7A16-4E25-AAF4-2C61E7FCD656}" type="datetime1">
              <a:rPr kumimoji="1" lang="ja-JP" altLang="en-US" smtClean="0"/>
              <a:t>2024/11/15</a:t>
            </a:fld>
            <a:endParaRPr kumimoji="1" lang="ja-JP" altLang="en-US"/>
          </a:p>
        </p:txBody>
      </p:sp>
      <p:sp>
        <p:nvSpPr>
          <p:cNvPr id="6" name="フッター プレースホルダー 5"/>
          <p:cNvSpPr>
            <a:spLocks noGrp="1"/>
          </p:cNvSpPr>
          <p:nvPr>
            <p:ph type="ftr" sz="quarter" idx="11"/>
          </p:nvPr>
        </p:nvSpPr>
        <p:spPr>
          <a:xfrm>
            <a:off x="4745079" y="6407945"/>
            <a:ext cx="254657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2D4478C0-9DA6-4E53-8C8E-C2795A9EDBAB}" type="slidenum">
              <a:rPr kumimoji="1" lang="ja-JP" altLang="en-US" smtClean="0"/>
              <a:t>‹#›</a:t>
            </a:fld>
            <a:endParaRPr kumimoji="1" lang="ja-JP" altLang="en-US"/>
          </a:p>
        </p:txBody>
      </p:sp>
      <p:sp>
        <p:nvSpPr>
          <p:cNvPr id="2" name="タイトル 1"/>
          <p:cNvSpPr>
            <a:spLocks noGrp="1"/>
          </p:cNvSpPr>
          <p:nvPr>
            <p:ph type="title"/>
          </p:nvPr>
        </p:nvSpPr>
        <p:spPr>
          <a:xfrm>
            <a:off x="247650" y="4865122"/>
            <a:ext cx="8748385" cy="562672"/>
          </a:xfrm>
          <a:noFill/>
        </p:spPr>
        <p:txBody>
          <a:bodyPr anchor="t">
            <a:sp3d prstMaterial="softEdge"/>
          </a:bodyPr>
          <a:lstStyle>
            <a:lvl1pPr marR="0" algn="r">
              <a:buNone/>
              <a:defRPr sz="3250" b="0">
                <a:solidFill>
                  <a:schemeClr val="accent1"/>
                </a:solidFill>
                <a:effectLst>
                  <a:outerShdw blurRad="50800" dist="25000" dir="5400000" algn="t" rotWithShape="0">
                    <a:prstClr val="black">
                      <a:alpha val="45000"/>
                    </a:prstClr>
                  </a:outerShdw>
                </a:effectLst>
              </a:defRPr>
            </a:lvl1pPr>
            <a:extLst/>
          </a:lstStyle>
          <a:p>
            <a:r>
              <a:rPr kumimoji="0" lang="ja-JP" altLang="en-US"/>
              <a:t>マスター タイトルの書式設定</a:t>
            </a:r>
            <a:endParaRPr kumimoji="0" lang="en-US"/>
          </a:p>
        </p:txBody>
      </p:sp>
      <p:sp>
        <p:nvSpPr>
          <p:cNvPr id="8" name="フリーフォーム 7"/>
          <p:cNvSpPr>
            <a:spLocks/>
          </p:cNvSpPr>
          <p:nvPr/>
        </p:nvSpPr>
        <p:spPr bwMode="auto">
          <a:xfrm>
            <a:off x="540879" y="5944936"/>
            <a:ext cx="5352343"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9060" tIns="49530" rIns="99060" bIns="49530" anchor="t" compatLnSpc="1"/>
          <a:lstStyle/>
          <a:p>
            <a:endParaRPr kumimoji="0" lang="en-US" sz="1950"/>
          </a:p>
        </p:txBody>
      </p:sp>
      <p:sp>
        <p:nvSpPr>
          <p:cNvPr id="9" name="フリーフォーム 8"/>
          <p:cNvSpPr>
            <a:spLocks/>
          </p:cNvSpPr>
          <p:nvPr/>
        </p:nvSpPr>
        <p:spPr bwMode="auto">
          <a:xfrm>
            <a:off x="526194" y="5939011"/>
            <a:ext cx="3997989"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9060" tIns="49530" rIns="99060" bIns="49530" anchor="t" compatLnSpc="1"/>
          <a:lstStyle/>
          <a:p>
            <a:endParaRPr kumimoji="0" lang="en-US" sz="1950"/>
          </a:p>
        </p:txBody>
      </p:sp>
      <p:sp>
        <p:nvSpPr>
          <p:cNvPr id="10" name="直角三角形 9"/>
          <p:cNvSpPr>
            <a:spLocks/>
          </p:cNvSpPr>
          <p:nvPr/>
        </p:nvSpPr>
        <p:spPr bwMode="auto">
          <a:xfrm>
            <a:off x="-6545" y="5791253"/>
            <a:ext cx="3685840"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9060" tIns="49530" rIns="99060" bIns="49530" anchor="ctr" compatLnSpc="1"/>
          <a:lstStyle/>
          <a:p>
            <a:pPr algn="ctr" eaLnBrk="1" latinLnBrk="0" hangingPunct="1"/>
            <a:endParaRPr kumimoji="0" lang="en-US" sz="1950"/>
          </a:p>
        </p:txBody>
      </p:sp>
      <p:cxnSp>
        <p:nvCxnSpPr>
          <p:cNvPr id="11" name="直線コネクタ 10"/>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938612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950"/>
          </a:p>
        </p:txBody>
      </p:sp>
      <p:sp>
        <p:nvSpPr>
          <p:cNvPr id="13" name="山形 12"/>
          <p:cNvSpPr/>
          <p:nvPr/>
        </p:nvSpPr>
        <p:spPr>
          <a:xfrm>
            <a:off x="918417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95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540879" y="5944936"/>
            <a:ext cx="5352343"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9060" tIns="49530" rIns="99060" bIns="49530" anchor="t" compatLnSpc="1"/>
          <a:lstStyle/>
          <a:p>
            <a:endParaRPr kumimoji="0" lang="en-US" sz="1950"/>
          </a:p>
        </p:txBody>
      </p:sp>
      <p:sp>
        <p:nvSpPr>
          <p:cNvPr id="12" name="フリーフォーム 11"/>
          <p:cNvSpPr>
            <a:spLocks/>
          </p:cNvSpPr>
          <p:nvPr/>
        </p:nvSpPr>
        <p:spPr bwMode="auto">
          <a:xfrm>
            <a:off x="526194" y="5939011"/>
            <a:ext cx="3997989"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9060" tIns="49530" rIns="99060" bIns="49530" anchor="t" compatLnSpc="1"/>
          <a:lstStyle/>
          <a:p>
            <a:endParaRPr kumimoji="0" lang="en-US" sz="1950"/>
          </a:p>
        </p:txBody>
      </p:sp>
      <p:sp>
        <p:nvSpPr>
          <p:cNvPr id="14" name="直角三角形 13"/>
          <p:cNvSpPr>
            <a:spLocks/>
          </p:cNvSpPr>
          <p:nvPr/>
        </p:nvSpPr>
        <p:spPr bwMode="auto">
          <a:xfrm>
            <a:off x="-6545" y="5791253"/>
            <a:ext cx="3685840"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9060" tIns="49530" rIns="99060" bIns="49530" anchor="ctr" compatLnSpc="1"/>
          <a:lstStyle/>
          <a:p>
            <a:pPr algn="ctr" eaLnBrk="1" latinLnBrk="0" hangingPunct="1"/>
            <a:endParaRPr kumimoji="0" lang="en-US" sz="1950"/>
          </a:p>
        </p:txBody>
      </p:sp>
      <p:cxnSp>
        <p:nvCxnSpPr>
          <p:cNvPr id="15" name="直線コネクタ 14"/>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95300" y="274638"/>
            <a:ext cx="89154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a:t>マスター タイトルの書式設定</a:t>
            </a:r>
            <a:endParaRPr kumimoji="0" lang="en-US"/>
          </a:p>
        </p:txBody>
      </p:sp>
      <p:sp>
        <p:nvSpPr>
          <p:cNvPr id="30" name="テキスト プレースホルダー 29"/>
          <p:cNvSpPr>
            <a:spLocks noGrp="1"/>
          </p:cNvSpPr>
          <p:nvPr>
            <p:ph type="body" idx="1"/>
          </p:nvPr>
        </p:nvSpPr>
        <p:spPr>
          <a:xfrm>
            <a:off x="495300" y="1481329"/>
            <a:ext cx="8915400" cy="4525963"/>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ー 9"/>
          <p:cNvSpPr>
            <a:spLocks noGrp="1"/>
          </p:cNvSpPr>
          <p:nvPr>
            <p:ph type="dt" sz="half" idx="2"/>
          </p:nvPr>
        </p:nvSpPr>
        <p:spPr>
          <a:xfrm>
            <a:off x="7287618" y="6407944"/>
            <a:ext cx="2080260" cy="365760"/>
          </a:xfrm>
          <a:prstGeom prst="rect">
            <a:avLst/>
          </a:prstGeom>
        </p:spPr>
        <p:txBody>
          <a:bodyPr vert="horz" anchor="b"/>
          <a:lstStyle>
            <a:lvl1pPr algn="l" eaLnBrk="1" latinLnBrk="0" hangingPunct="1">
              <a:defRPr kumimoji="0" sz="1083">
                <a:solidFill>
                  <a:schemeClr val="tx1"/>
                </a:solidFill>
              </a:defRPr>
            </a:lvl1pPr>
            <a:extLst/>
          </a:lstStyle>
          <a:p>
            <a:fld id="{38FFFC6A-1598-48DC-A705-D4830C716B6E}" type="datetime1">
              <a:rPr kumimoji="1" lang="ja-JP" altLang="en-US" smtClean="0"/>
              <a:t>2024/11/15</a:t>
            </a:fld>
            <a:endParaRPr kumimoji="1" lang="ja-JP" altLang="en-US"/>
          </a:p>
        </p:txBody>
      </p:sp>
      <p:sp>
        <p:nvSpPr>
          <p:cNvPr id="22" name="フッター プレースホルダー 21"/>
          <p:cNvSpPr>
            <a:spLocks noGrp="1"/>
          </p:cNvSpPr>
          <p:nvPr>
            <p:ph type="ftr" sz="quarter" idx="3"/>
          </p:nvPr>
        </p:nvSpPr>
        <p:spPr>
          <a:xfrm>
            <a:off x="4745079" y="6407945"/>
            <a:ext cx="2546571" cy="365125"/>
          </a:xfrm>
          <a:prstGeom prst="rect">
            <a:avLst/>
          </a:prstGeom>
        </p:spPr>
        <p:txBody>
          <a:bodyPr vert="horz" anchor="b"/>
          <a:lstStyle>
            <a:lvl1pPr algn="r" eaLnBrk="1" latinLnBrk="0" hangingPunct="1">
              <a:defRPr kumimoji="0" sz="1083">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9367878" y="6407945"/>
            <a:ext cx="396240" cy="365125"/>
          </a:xfrm>
          <a:prstGeom prst="rect">
            <a:avLst/>
          </a:prstGeom>
        </p:spPr>
        <p:txBody>
          <a:bodyPr vert="horz" anchor="b"/>
          <a:lstStyle>
            <a:lvl1pPr algn="r" eaLnBrk="1" latinLnBrk="0" hangingPunct="1">
              <a:defRPr kumimoji="0" sz="1083" b="0">
                <a:solidFill>
                  <a:schemeClr val="tx1"/>
                </a:solidFill>
              </a:defRPr>
            </a:lvl1pPr>
            <a:extLst/>
          </a:lstStyle>
          <a:p>
            <a:fld id="{2D4478C0-9DA6-4E53-8C8E-C2795A9EDBA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442"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96228" indent="-277359" algn="l" rtl="0" eaLnBrk="1" latinLnBrk="0" hangingPunct="1">
        <a:spcBef>
          <a:spcPts val="433"/>
        </a:spcBef>
        <a:spcAft>
          <a:spcPts val="0"/>
        </a:spcAft>
        <a:buClr>
          <a:schemeClr val="accent1"/>
        </a:buClr>
        <a:buSzPct val="68000"/>
        <a:buFont typeface="Wingdings 3"/>
        <a:buChar char=""/>
        <a:defRPr kumimoji="1" sz="2925" kern="1200">
          <a:solidFill>
            <a:schemeClr val="tx1"/>
          </a:solidFill>
          <a:latin typeface="+mn-lt"/>
          <a:ea typeface="+mn-ea"/>
          <a:cs typeface="+mn-cs"/>
        </a:defRPr>
      </a:lvl1pPr>
      <a:lvl2pPr marL="673587" indent="-247642" algn="l" rtl="0" eaLnBrk="1" latinLnBrk="0" hangingPunct="1">
        <a:spcBef>
          <a:spcPts val="351"/>
        </a:spcBef>
        <a:buClr>
          <a:schemeClr val="accent1"/>
        </a:buClr>
        <a:buFont typeface="Verdana"/>
        <a:buChar char="◦"/>
        <a:defRPr kumimoji="1" sz="2492" kern="1200">
          <a:solidFill>
            <a:schemeClr val="tx1"/>
          </a:solidFill>
          <a:latin typeface="+mn-lt"/>
          <a:ea typeface="+mn-ea"/>
          <a:cs typeface="+mn-cs"/>
        </a:defRPr>
      </a:lvl2pPr>
      <a:lvl3pPr marL="931135" indent="-247642" algn="l" rtl="0" eaLnBrk="1" latinLnBrk="0" hangingPunct="1">
        <a:spcBef>
          <a:spcPts val="379"/>
        </a:spcBef>
        <a:buClr>
          <a:schemeClr val="accent2"/>
        </a:buClr>
        <a:buSzPct val="100000"/>
        <a:buFont typeface="Wingdings 2"/>
        <a:buChar char=""/>
        <a:defRPr kumimoji="1" sz="2275" kern="1200">
          <a:solidFill>
            <a:schemeClr val="tx1"/>
          </a:solidFill>
          <a:latin typeface="+mn-lt"/>
          <a:ea typeface="+mn-ea"/>
          <a:cs typeface="+mn-cs"/>
        </a:defRPr>
      </a:lvl3pPr>
      <a:lvl4pPr marL="1238212" indent="-247642" algn="l" rtl="0" eaLnBrk="1" latinLnBrk="0" hangingPunct="1">
        <a:spcBef>
          <a:spcPts val="379"/>
        </a:spcBef>
        <a:buClr>
          <a:schemeClr val="accent2"/>
        </a:buClr>
        <a:buFont typeface="Wingdings 2"/>
        <a:buChar char=""/>
        <a:defRPr kumimoji="1" sz="2058" kern="1200">
          <a:solidFill>
            <a:schemeClr val="tx1"/>
          </a:solidFill>
          <a:latin typeface="+mn-lt"/>
          <a:ea typeface="+mn-ea"/>
          <a:cs typeface="+mn-cs"/>
        </a:defRPr>
      </a:lvl4pPr>
      <a:lvl5pPr marL="1485854" indent="-247642" algn="l" rtl="0" eaLnBrk="1" latinLnBrk="0" hangingPunct="1">
        <a:spcBef>
          <a:spcPts val="379"/>
        </a:spcBef>
        <a:buClr>
          <a:schemeClr val="accent2"/>
        </a:buClr>
        <a:buFont typeface="Wingdings 2"/>
        <a:buChar char=""/>
        <a:defRPr kumimoji="1" sz="1950" kern="1200">
          <a:solidFill>
            <a:schemeClr val="tx1"/>
          </a:solidFill>
          <a:latin typeface="+mn-lt"/>
          <a:ea typeface="+mn-ea"/>
          <a:cs typeface="+mn-cs"/>
        </a:defRPr>
      </a:lvl5pPr>
      <a:lvl6pPr marL="1733497" indent="-247642" algn="l" rtl="0" eaLnBrk="1" latinLnBrk="0" hangingPunct="1">
        <a:spcBef>
          <a:spcPts val="379"/>
        </a:spcBef>
        <a:buClr>
          <a:schemeClr val="accent3"/>
        </a:buClr>
        <a:buFont typeface="Wingdings 2"/>
        <a:buChar char=""/>
        <a:defRPr kumimoji="1" sz="1950" kern="1200">
          <a:solidFill>
            <a:schemeClr val="tx1"/>
          </a:solidFill>
          <a:latin typeface="+mn-lt"/>
          <a:ea typeface="+mn-ea"/>
          <a:cs typeface="+mn-cs"/>
        </a:defRPr>
      </a:lvl6pPr>
      <a:lvl7pPr marL="1981139" indent="-247642" algn="l" rtl="0" eaLnBrk="1" latinLnBrk="0" hangingPunct="1">
        <a:spcBef>
          <a:spcPts val="379"/>
        </a:spcBef>
        <a:buClr>
          <a:schemeClr val="accent3"/>
        </a:buClr>
        <a:buFont typeface="Wingdings 2"/>
        <a:buChar char=""/>
        <a:defRPr kumimoji="1" sz="1733" kern="1200">
          <a:solidFill>
            <a:schemeClr val="tx1"/>
          </a:solidFill>
          <a:latin typeface="+mn-lt"/>
          <a:ea typeface="+mn-ea"/>
          <a:cs typeface="+mn-cs"/>
        </a:defRPr>
      </a:lvl7pPr>
      <a:lvl8pPr marL="2228781" indent="-247642" algn="l" rtl="0" eaLnBrk="1" latinLnBrk="0" hangingPunct="1">
        <a:spcBef>
          <a:spcPts val="379"/>
        </a:spcBef>
        <a:buClr>
          <a:schemeClr val="accent3"/>
        </a:buClr>
        <a:buFont typeface="Wingdings 2"/>
        <a:buChar char=""/>
        <a:defRPr kumimoji="1" sz="1733" kern="1200">
          <a:solidFill>
            <a:schemeClr val="tx1"/>
          </a:solidFill>
          <a:latin typeface="+mn-lt"/>
          <a:ea typeface="+mn-ea"/>
          <a:cs typeface="+mn-cs"/>
        </a:defRPr>
      </a:lvl8pPr>
      <a:lvl9pPr marL="2476424" indent="-247642" algn="l" rtl="0" eaLnBrk="1" latinLnBrk="0" hangingPunct="1">
        <a:spcBef>
          <a:spcPts val="379"/>
        </a:spcBef>
        <a:buClr>
          <a:schemeClr val="accent3"/>
        </a:buClr>
        <a:buFont typeface="Wingdings 2"/>
        <a:buChar char=""/>
        <a:defRPr kumimoji="1" sz="1733"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95285" algn="l" rtl="0" eaLnBrk="1" latinLnBrk="0" hangingPunct="1">
        <a:defRPr kumimoji="1" kern="1200">
          <a:solidFill>
            <a:schemeClr val="tx1"/>
          </a:solidFill>
          <a:latin typeface="+mn-lt"/>
          <a:ea typeface="+mn-ea"/>
          <a:cs typeface="+mn-cs"/>
        </a:defRPr>
      </a:lvl2pPr>
      <a:lvl3pPr marL="990570" algn="l" rtl="0" eaLnBrk="1" latinLnBrk="0" hangingPunct="1">
        <a:defRPr kumimoji="1" kern="1200">
          <a:solidFill>
            <a:schemeClr val="tx1"/>
          </a:solidFill>
          <a:latin typeface="+mn-lt"/>
          <a:ea typeface="+mn-ea"/>
          <a:cs typeface="+mn-cs"/>
        </a:defRPr>
      </a:lvl3pPr>
      <a:lvl4pPr marL="1485854" algn="l" rtl="0" eaLnBrk="1" latinLnBrk="0" hangingPunct="1">
        <a:defRPr kumimoji="1" kern="1200">
          <a:solidFill>
            <a:schemeClr val="tx1"/>
          </a:solidFill>
          <a:latin typeface="+mn-lt"/>
          <a:ea typeface="+mn-ea"/>
          <a:cs typeface="+mn-cs"/>
        </a:defRPr>
      </a:lvl4pPr>
      <a:lvl5pPr marL="1981139" algn="l" rtl="0" eaLnBrk="1" latinLnBrk="0" hangingPunct="1">
        <a:defRPr kumimoji="1" kern="1200">
          <a:solidFill>
            <a:schemeClr val="tx1"/>
          </a:solidFill>
          <a:latin typeface="+mn-lt"/>
          <a:ea typeface="+mn-ea"/>
          <a:cs typeface="+mn-cs"/>
        </a:defRPr>
      </a:lvl5pPr>
      <a:lvl6pPr marL="2476424" algn="l" rtl="0" eaLnBrk="1" latinLnBrk="0" hangingPunct="1">
        <a:defRPr kumimoji="1" kern="1200">
          <a:solidFill>
            <a:schemeClr val="tx1"/>
          </a:solidFill>
          <a:latin typeface="+mn-lt"/>
          <a:ea typeface="+mn-ea"/>
          <a:cs typeface="+mn-cs"/>
        </a:defRPr>
      </a:lvl6pPr>
      <a:lvl7pPr marL="2971709" algn="l" rtl="0" eaLnBrk="1" latinLnBrk="0" hangingPunct="1">
        <a:defRPr kumimoji="1" kern="1200">
          <a:solidFill>
            <a:schemeClr val="tx1"/>
          </a:solidFill>
          <a:latin typeface="+mn-lt"/>
          <a:ea typeface="+mn-ea"/>
          <a:cs typeface="+mn-cs"/>
        </a:defRPr>
      </a:lvl7pPr>
      <a:lvl8pPr marL="3466993" algn="l" rtl="0" eaLnBrk="1" latinLnBrk="0" hangingPunct="1">
        <a:defRPr kumimoji="1" kern="1200">
          <a:solidFill>
            <a:schemeClr val="tx1"/>
          </a:solidFill>
          <a:latin typeface="+mn-lt"/>
          <a:ea typeface="+mn-ea"/>
          <a:cs typeface="+mn-cs"/>
        </a:defRPr>
      </a:lvl8pPr>
      <a:lvl9pPr marL="3962278"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268760"/>
            <a:ext cx="9906000" cy="1982241"/>
          </a:xfrm>
        </p:spPr>
        <p:txBody>
          <a:bodyPr anchor="ctr">
            <a:normAutofit/>
          </a:bodyPr>
          <a:lstStyle/>
          <a:p>
            <a:pPr algn="ctr"/>
            <a:br>
              <a:rPr lang="en-US" altLang="ja-JP" sz="3900" dirty="0"/>
            </a:br>
            <a:r>
              <a:rPr lang="ja-JP" altLang="en-US" sz="3900" dirty="0"/>
              <a:t>デロゲーションの是非を問う</a:t>
            </a:r>
            <a:endParaRPr lang="ja-JP" altLang="en-US" sz="3600" dirty="0"/>
          </a:p>
        </p:txBody>
      </p:sp>
      <p:sp>
        <p:nvSpPr>
          <p:cNvPr id="3" name="サブタイトル 2"/>
          <p:cNvSpPr>
            <a:spLocks noGrp="1"/>
          </p:cNvSpPr>
          <p:nvPr>
            <p:ph type="subTitle" idx="1"/>
          </p:nvPr>
        </p:nvSpPr>
        <p:spPr>
          <a:xfrm>
            <a:off x="1208584" y="3405872"/>
            <a:ext cx="8420100" cy="1752392"/>
          </a:xfrm>
        </p:spPr>
        <p:txBody>
          <a:bodyPr>
            <a:normAutofit fontScale="92500" lnSpcReduction="10000"/>
          </a:bodyPr>
          <a:lstStyle/>
          <a:p>
            <a:r>
              <a:rPr kumimoji="1" lang="ja-JP" altLang="en-US" dirty="0"/>
              <a:t>早稲田リーガルコモンズ法律事務所</a:t>
            </a:r>
            <a:endParaRPr kumimoji="1" lang="en-US" altLang="ja-JP" dirty="0"/>
          </a:p>
          <a:p>
            <a:r>
              <a:rPr kumimoji="1" lang="ja-JP" altLang="en-US" dirty="0"/>
              <a:t>ウーバーイーツユニオン法律顧問</a:t>
            </a:r>
            <a:endParaRPr kumimoji="1" lang="en-US" altLang="ja-JP" dirty="0"/>
          </a:p>
          <a:p>
            <a:r>
              <a:rPr lang="ja-JP" altLang="en-US" dirty="0"/>
              <a:t>日本労働弁護団常任幹事</a:t>
            </a:r>
            <a:endParaRPr kumimoji="1" lang="en-US" altLang="ja-JP" dirty="0"/>
          </a:p>
          <a:p>
            <a:r>
              <a:rPr lang="ja-JP" altLang="en-US" dirty="0"/>
              <a:t>弁護士　川上資人</a:t>
            </a:r>
            <a:endParaRPr lang="en-US" altLang="ja-JP" dirty="0"/>
          </a:p>
          <a:p>
            <a:endParaRPr lang="en-US" altLang="ja-JP" b="1" dirty="0"/>
          </a:p>
        </p:txBody>
      </p:sp>
      <p:sp>
        <p:nvSpPr>
          <p:cNvPr id="5" name="スライド番号プレースホルダー 4"/>
          <p:cNvSpPr>
            <a:spLocks noGrp="1"/>
          </p:cNvSpPr>
          <p:nvPr>
            <p:ph type="sldNum" sz="quarter" idx="12"/>
          </p:nvPr>
        </p:nvSpPr>
        <p:spPr/>
        <p:txBody>
          <a:bodyPr/>
          <a:lstStyle/>
          <a:p>
            <a:fld id="{2D4478C0-9DA6-4E53-8C8E-C2795A9EDBAB}" type="slidenum">
              <a:rPr kumimoji="1" lang="ja-JP" altLang="en-US" smtClean="0"/>
              <a:pPr/>
              <a:t>1</a:t>
            </a:fld>
            <a:endParaRPr kumimoji="1" lang="ja-JP" altLang="en-US"/>
          </a:p>
        </p:txBody>
      </p:sp>
      <p:sp>
        <p:nvSpPr>
          <p:cNvPr id="6" name="テキスト ボックス 5"/>
          <p:cNvSpPr txBox="1"/>
          <p:nvPr/>
        </p:nvSpPr>
        <p:spPr>
          <a:xfrm>
            <a:off x="5896504" y="230645"/>
            <a:ext cx="4009496" cy="1292662"/>
          </a:xfrm>
          <a:prstGeom prst="rect">
            <a:avLst/>
          </a:prstGeom>
          <a:noFill/>
        </p:spPr>
        <p:txBody>
          <a:bodyPr wrap="none" rtlCol="0">
            <a:spAutoFit/>
          </a:bodyPr>
          <a:lstStyle/>
          <a:p>
            <a:pPr algn="r"/>
            <a:r>
              <a:rPr lang="en-US" altLang="ja-JP" sz="1950" dirty="0">
                <a:solidFill>
                  <a:prstClr val="black"/>
                </a:solidFill>
              </a:rPr>
              <a:t>2024</a:t>
            </a:r>
            <a:r>
              <a:rPr lang="ja-JP" altLang="en-US" sz="1950" dirty="0">
                <a:solidFill>
                  <a:prstClr val="black"/>
                </a:solidFill>
              </a:rPr>
              <a:t>年１１月１</a:t>
            </a:r>
            <a:r>
              <a:rPr lang="en-US" altLang="ja-JP" sz="1950" dirty="0">
                <a:solidFill>
                  <a:prstClr val="black"/>
                </a:solidFill>
              </a:rPr>
              <a:t>7</a:t>
            </a:r>
            <a:r>
              <a:rPr lang="ja-JP" altLang="en-US" sz="1950" dirty="0">
                <a:solidFill>
                  <a:prstClr val="black"/>
                </a:solidFill>
              </a:rPr>
              <a:t>日</a:t>
            </a:r>
            <a:endParaRPr lang="en-US" altLang="ja-JP" sz="1950" dirty="0">
              <a:solidFill>
                <a:prstClr val="black"/>
              </a:solidFill>
            </a:endParaRPr>
          </a:p>
          <a:p>
            <a:pPr algn="r"/>
            <a:r>
              <a:rPr lang="ja-JP" altLang="en-US" sz="1950" dirty="0">
                <a:solidFill>
                  <a:prstClr val="black"/>
                </a:solidFill>
              </a:rPr>
              <a:t>自交総連関東ブロックの秋の学習会</a:t>
            </a:r>
            <a:endParaRPr lang="en-US" altLang="ja-JP" sz="1950" dirty="0">
              <a:solidFill>
                <a:prstClr val="black"/>
              </a:solidFill>
            </a:endParaRPr>
          </a:p>
          <a:p>
            <a:pPr algn="r"/>
            <a:r>
              <a:rPr lang="ja-JP" altLang="en-US" sz="1950" dirty="0">
                <a:solidFill>
                  <a:prstClr val="black"/>
                </a:solidFill>
              </a:rPr>
              <a:t>労基法改正について</a:t>
            </a:r>
          </a:p>
          <a:p>
            <a:pPr algn="r"/>
            <a:endParaRPr lang="ja-JP" altLang="en-US" sz="1950" dirty="0">
              <a:solidFill>
                <a:prstClr val="black"/>
              </a:solidFill>
            </a:endParaRPr>
          </a:p>
        </p:txBody>
      </p:sp>
    </p:spTree>
    <p:extLst>
      <p:ext uri="{BB962C8B-B14F-4D97-AF65-F5344CB8AC3E}">
        <p14:creationId xmlns:p14="http://schemas.microsoft.com/office/powerpoint/2010/main" val="287478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90DDB30-7536-9E31-AD12-B9583C99281B}"/>
              </a:ext>
            </a:extLst>
          </p:cNvPr>
          <p:cNvSpPr>
            <a:spLocks noGrp="1"/>
          </p:cNvSpPr>
          <p:nvPr>
            <p:ph idx="1"/>
          </p:nvPr>
        </p:nvSpPr>
        <p:spPr>
          <a:xfrm>
            <a:off x="495300" y="1481329"/>
            <a:ext cx="8915400" cy="4926616"/>
          </a:xfrm>
        </p:spPr>
        <p:txBody>
          <a:bodyPr>
            <a:normAutofit fontScale="85000" lnSpcReduction="20000"/>
          </a:bodyPr>
          <a:lstStyle/>
          <a:p>
            <a:r>
              <a:rPr kumimoji="1" lang="en-US" altLang="ja-JP" dirty="0"/>
              <a:t>36</a:t>
            </a:r>
            <a:r>
              <a:rPr kumimoji="1" lang="ja-JP" altLang="en-US" dirty="0"/>
              <a:t>協定</a:t>
            </a:r>
            <a:endParaRPr kumimoji="1" lang="en-US" altLang="ja-JP" dirty="0"/>
          </a:p>
          <a:p>
            <a:pPr marL="118869" indent="0">
              <a:buNone/>
            </a:pPr>
            <a:r>
              <a:rPr lang="ja-JP" altLang="en-US" dirty="0"/>
              <a:t>　労基法</a:t>
            </a:r>
            <a:r>
              <a:rPr lang="en-US" altLang="ja-JP" dirty="0"/>
              <a:t>32</a:t>
            </a:r>
            <a:r>
              <a:rPr lang="ja-JP" altLang="en-US" dirty="0"/>
              <a:t>条は法定労働時間を週</a:t>
            </a:r>
            <a:r>
              <a:rPr lang="en-US" altLang="ja-JP" dirty="0"/>
              <a:t>40</a:t>
            </a:r>
            <a:r>
              <a:rPr lang="ja-JP" altLang="en-US" dirty="0"/>
              <a:t>時間，</a:t>
            </a:r>
            <a:r>
              <a:rPr lang="en-US" altLang="ja-JP" dirty="0"/>
              <a:t>1</a:t>
            </a:r>
            <a:r>
              <a:rPr lang="ja-JP" altLang="en-US" dirty="0"/>
              <a:t>日</a:t>
            </a:r>
            <a:r>
              <a:rPr lang="en-US" altLang="ja-JP" dirty="0"/>
              <a:t>8</a:t>
            </a:r>
            <a:r>
              <a:rPr lang="ja-JP" altLang="en-US" dirty="0"/>
              <a:t>時間と規定しているが，同法</a:t>
            </a:r>
            <a:r>
              <a:rPr lang="en-US" altLang="ja-JP" dirty="0"/>
              <a:t>36</a:t>
            </a:r>
            <a:r>
              <a:rPr lang="ja-JP" altLang="en-US" dirty="0"/>
              <a:t>条は，使用者と過半数代表とが時間外労働数について労使協定を締結し，これを労働基準監督署長に届け出た場合，その時間まで時間外労働を許容</a:t>
            </a:r>
            <a:r>
              <a:rPr kumimoji="1" lang="ja-JP" altLang="en-US" dirty="0"/>
              <a:t>労働時間の原則的実体規制の例外を，過半数代表との労使協定締結＋労基署長への届出＋割増賃金の支払，という条件下で認める。</a:t>
            </a:r>
            <a:endParaRPr kumimoji="1" lang="en-US" altLang="ja-JP" dirty="0"/>
          </a:p>
          <a:p>
            <a:pPr marL="118869" indent="0">
              <a:buNone/>
            </a:pPr>
            <a:r>
              <a:rPr lang="ja-JP" altLang="en-US" dirty="0"/>
              <a:t>　</a:t>
            </a:r>
            <a:r>
              <a:rPr kumimoji="1" lang="ja-JP" altLang="en-US" dirty="0"/>
              <a:t>労使協定によって，時間外労働の上限を当事者に委ねる。</a:t>
            </a:r>
            <a:endParaRPr lang="en-US" altLang="ja-JP" dirty="0"/>
          </a:p>
          <a:p>
            <a:pPr marL="118869" indent="0">
              <a:buNone/>
            </a:pPr>
            <a:r>
              <a:rPr kumimoji="1" lang="ja-JP" altLang="en-US" dirty="0"/>
              <a:t>　法定時間の柔軟化・個別事業場の必要への対応を許容するもの。</a:t>
            </a:r>
            <a:endParaRPr kumimoji="1" lang="en-US" altLang="ja-JP" dirty="0"/>
          </a:p>
          <a:p>
            <a:pPr marL="118869" indent="0">
              <a:buNone/>
            </a:pPr>
            <a:r>
              <a:rPr kumimoji="1" lang="ja-JP" altLang="en-US" dirty="0"/>
              <a:t>　従来は，「</a:t>
            </a:r>
            <a:r>
              <a:rPr kumimoji="1" lang="en-US" altLang="ja-JP" dirty="0"/>
              <a:t>36</a:t>
            </a:r>
            <a:r>
              <a:rPr kumimoji="1" lang="ja-JP" altLang="en-US" dirty="0"/>
              <a:t>協定青天井」といわれ，時間外労働の上限に関する強行的法規制が存しなかった。</a:t>
            </a:r>
            <a:endParaRPr kumimoji="1" lang="en-US" altLang="ja-JP" dirty="0"/>
          </a:p>
          <a:p>
            <a:pPr marL="118869" indent="0">
              <a:buNone/>
            </a:pPr>
            <a:r>
              <a:rPr kumimoji="1" lang="ja-JP" altLang="en-US" dirty="0"/>
              <a:t>　</a:t>
            </a:r>
            <a:r>
              <a:rPr kumimoji="1" lang="en-US" altLang="ja-JP" dirty="0"/>
              <a:t>2018</a:t>
            </a:r>
            <a:r>
              <a:rPr kumimoji="1" lang="ja-JP" altLang="en-US" dirty="0"/>
              <a:t>年の働き方改革関連法による労基法改正によって，時間外労働の絶対的上限が強行的規範として設定された（労基</a:t>
            </a:r>
            <a:r>
              <a:rPr kumimoji="1" lang="en-US" altLang="ja-JP" dirty="0"/>
              <a:t>36</a:t>
            </a:r>
            <a:r>
              <a:rPr kumimoji="1" lang="ja-JP" altLang="en-US" dirty="0"/>
              <a:t>条</a:t>
            </a:r>
            <a:r>
              <a:rPr kumimoji="1" lang="en-US" altLang="ja-JP" dirty="0"/>
              <a:t>3</a:t>
            </a:r>
            <a:r>
              <a:rPr kumimoji="1" lang="ja-JP" altLang="en-US" dirty="0"/>
              <a:t>項～</a:t>
            </a:r>
            <a:r>
              <a:rPr kumimoji="1" lang="en-US" altLang="ja-JP" dirty="0"/>
              <a:t>6</a:t>
            </a:r>
            <a:r>
              <a:rPr kumimoji="1" lang="ja-JP" altLang="en-US" dirty="0"/>
              <a:t>項）。</a:t>
            </a:r>
            <a:endParaRPr kumimoji="1" lang="en-US" altLang="ja-JP" dirty="0"/>
          </a:p>
          <a:p>
            <a:pPr marL="118869" indent="0">
              <a:buNone/>
            </a:pPr>
            <a:endParaRPr kumimoji="1" lang="ja-JP" altLang="en-US" dirty="0"/>
          </a:p>
        </p:txBody>
      </p:sp>
      <p:sp>
        <p:nvSpPr>
          <p:cNvPr id="3" name="スライド番号プレースホルダー 2">
            <a:extLst>
              <a:ext uri="{FF2B5EF4-FFF2-40B4-BE49-F238E27FC236}">
                <a16:creationId xmlns:a16="http://schemas.microsoft.com/office/drawing/2014/main" id="{65065FF8-4FF8-42D2-F5BC-60647BF7B073}"/>
              </a:ext>
            </a:extLst>
          </p:cNvPr>
          <p:cNvSpPr>
            <a:spLocks noGrp="1"/>
          </p:cNvSpPr>
          <p:nvPr>
            <p:ph type="sldNum" sz="quarter" idx="12"/>
          </p:nvPr>
        </p:nvSpPr>
        <p:spPr/>
        <p:txBody>
          <a:bodyPr/>
          <a:lstStyle/>
          <a:p>
            <a:fld id="{2D4478C0-9DA6-4E53-8C8E-C2795A9EDBAB}" type="slidenum">
              <a:rPr kumimoji="1" lang="ja-JP" altLang="en-US" smtClean="0"/>
              <a:t>10</a:t>
            </a:fld>
            <a:endParaRPr kumimoji="1" lang="ja-JP" altLang="en-US"/>
          </a:p>
        </p:txBody>
      </p:sp>
      <p:sp>
        <p:nvSpPr>
          <p:cNvPr id="4" name="タイトル 3">
            <a:extLst>
              <a:ext uri="{FF2B5EF4-FFF2-40B4-BE49-F238E27FC236}">
                <a16:creationId xmlns:a16="http://schemas.microsoft.com/office/drawing/2014/main" id="{0CB4963B-DD51-1B95-B625-6E791C256886}"/>
              </a:ext>
            </a:extLst>
          </p:cNvPr>
          <p:cNvSpPr>
            <a:spLocks noGrp="1"/>
          </p:cNvSpPr>
          <p:nvPr>
            <p:ph type="title"/>
          </p:nvPr>
        </p:nvSpPr>
        <p:spPr/>
        <p:txBody>
          <a:bodyPr/>
          <a:lstStyle/>
          <a:p>
            <a:r>
              <a:rPr kumimoji="1" lang="ja-JP" altLang="en-US" dirty="0"/>
              <a:t>４．</a:t>
            </a:r>
            <a:r>
              <a:rPr lang="ja-JP" altLang="en-US" dirty="0"/>
              <a:t>労基法の</a:t>
            </a:r>
            <a:r>
              <a:rPr kumimoji="1" lang="ja-JP" altLang="en-US" dirty="0"/>
              <a:t>例外規定の具体例</a:t>
            </a:r>
          </a:p>
        </p:txBody>
      </p:sp>
    </p:spTree>
    <p:extLst>
      <p:ext uri="{BB962C8B-B14F-4D97-AF65-F5344CB8AC3E}">
        <p14:creationId xmlns:p14="http://schemas.microsoft.com/office/powerpoint/2010/main" val="4130615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F41BDA7-145C-9C62-78DD-EE527A203106}"/>
              </a:ext>
            </a:extLst>
          </p:cNvPr>
          <p:cNvSpPr>
            <a:spLocks noGrp="1"/>
          </p:cNvSpPr>
          <p:nvPr>
            <p:ph idx="1"/>
          </p:nvPr>
        </p:nvSpPr>
        <p:spPr/>
        <p:txBody>
          <a:bodyPr>
            <a:normAutofit/>
          </a:bodyPr>
          <a:lstStyle/>
          <a:p>
            <a:r>
              <a:rPr kumimoji="1" lang="en-US" altLang="ja-JP" dirty="0"/>
              <a:t>2024</a:t>
            </a:r>
            <a:r>
              <a:rPr kumimoji="1" lang="ja-JP" altLang="en-US" dirty="0"/>
              <a:t>年</a:t>
            </a:r>
            <a:r>
              <a:rPr kumimoji="1" lang="en-US" altLang="ja-JP" dirty="0"/>
              <a:t>1</a:t>
            </a:r>
            <a:r>
              <a:rPr kumimoji="1" lang="ja-JP" altLang="en-US" dirty="0"/>
              <a:t>月</a:t>
            </a:r>
            <a:r>
              <a:rPr kumimoji="1" lang="en-US" altLang="ja-JP" dirty="0"/>
              <a:t>23</a:t>
            </a:r>
            <a:r>
              <a:rPr kumimoji="1" lang="ja-JP" altLang="en-US" dirty="0"/>
              <a:t>日より、「労働基準関係法制研究会」がスタート</a:t>
            </a:r>
            <a:endParaRPr kumimoji="1" lang="en-US" altLang="ja-JP" dirty="0"/>
          </a:p>
          <a:p>
            <a:r>
              <a:rPr kumimoji="1" lang="ja-JP" altLang="en-US" dirty="0"/>
              <a:t>デロゲーションを拡大すべきとの流れ。</a:t>
            </a:r>
            <a:endParaRPr kumimoji="1" lang="en-US" altLang="ja-JP" dirty="0"/>
          </a:p>
          <a:p>
            <a:r>
              <a:rPr lang="ja-JP" altLang="en-US" dirty="0"/>
              <a:t>しかし、</a:t>
            </a:r>
            <a:r>
              <a:rPr lang="en-US" altLang="ja-JP" dirty="0"/>
              <a:t>36</a:t>
            </a:r>
            <a:r>
              <a:rPr lang="ja-JP" altLang="en-US" dirty="0"/>
              <a:t>協定ですら、過半数代表が公正に機能しているとはいえない。</a:t>
            </a:r>
            <a:endParaRPr lang="en-US" altLang="ja-JP" dirty="0"/>
          </a:p>
          <a:p>
            <a:r>
              <a:rPr kumimoji="1" lang="ja-JP" altLang="en-US" dirty="0"/>
              <a:t>複雑化するだけではないか。</a:t>
            </a:r>
            <a:endParaRPr kumimoji="1" lang="en-US" altLang="ja-JP" dirty="0"/>
          </a:p>
          <a:p>
            <a:r>
              <a:rPr lang="ja-JP" altLang="en-US" dirty="0"/>
              <a:t>労基法は、最低基準であり、強行法規であることを確認し、解除事由を法定することで複雑化を回避すべきではないか。</a:t>
            </a:r>
            <a:endParaRPr lang="en-US" altLang="ja-JP" dirty="0"/>
          </a:p>
          <a:p>
            <a:endParaRPr kumimoji="1" lang="ja-JP" altLang="en-US" dirty="0"/>
          </a:p>
        </p:txBody>
      </p:sp>
      <p:sp>
        <p:nvSpPr>
          <p:cNvPr id="3" name="スライド番号プレースホルダー 2">
            <a:extLst>
              <a:ext uri="{FF2B5EF4-FFF2-40B4-BE49-F238E27FC236}">
                <a16:creationId xmlns:a16="http://schemas.microsoft.com/office/drawing/2014/main" id="{21715008-2400-893E-5E27-A3F321B4A907}"/>
              </a:ext>
            </a:extLst>
          </p:cNvPr>
          <p:cNvSpPr>
            <a:spLocks noGrp="1"/>
          </p:cNvSpPr>
          <p:nvPr>
            <p:ph type="sldNum" sz="quarter" idx="12"/>
          </p:nvPr>
        </p:nvSpPr>
        <p:spPr/>
        <p:txBody>
          <a:bodyPr/>
          <a:lstStyle/>
          <a:p>
            <a:fld id="{2D4478C0-9DA6-4E53-8C8E-C2795A9EDBAB}" type="slidenum">
              <a:rPr kumimoji="1" lang="ja-JP" altLang="en-US" smtClean="0"/>
              <a:t>11</a:t>
            </a:fld>
            <a:endParaRPr kumimoji="1" lang="ja-JP" altLang="en-US"/>
          </a:p>
        </p:txBody>
      </p:sp>
      <p:sp>
        <p:nvSpPr>
          <p:cNvPr id="4" name="タイトル 3">
            <a:extLst>
              <a:ext uri="{FF2B5EF4-FFF2-40B4-BE49-F238E27FC236}">
                <a16:creationId xmlns:a16="http://schemas.microsoft.com/office/drawing/2014/main" id="{53D5BD0F-3277-20C1-E186-C44F5F1BAFE0}"/>
              </a:ext>
            </a:extLst>
          </p:cNvPr>
          <p:cNvSpPr>
            <a:spLocks noGrp="1"/>
          </p:cNvSpPr>
          <p:nvPr>
            <p:ph type="title"/>
          </p:nvPr>
        </p:nvSpPr>
        <p:spPr/>
        <p:txBody>
          <a:bodyPr>
            <a:normAutofit fontScale="90000"/>
          </a:bodyPr>
          <a:lstStyle/>
          <a:p>
            <a:r>
              <a:rPr kumimoji="1" lang="ja-JP" altLang="en-US" dirty="0"/>
              <a:t>５．労基法の例外規定を広げる動き</a:t>
            </a:r>
            <a:br>
              <a:rPr kumimoji="1" lang="ja-JP" altLang="en-US" dirty="0"/>
            </a:br>
            <a:r>
              <a:rPr kumimoji="1" lang="ja-JP" altLang="en-US" dirty="0"/>
              <a:t>　～デロゲーションの拡大～</a:t>
            </a:r>
          </a:p>
        </p:txBody>
      </p:sp>
    </p:spTree>
    <p:extLst>
      <p:ext uri="{BB962C8B-B14F-4D97-AF65-F5344CB8AC3E}">
        <p14:creationId xmlns:p14="http://schemas.microsoft.com/office/powerpoint/2010/main" val="4165183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BCA2890-1E03-88C5-67BE-CB5FEAD48C79}"/>
              </a:ext>
            </a:extLst>
          </p:cNvPr>
          <p:cNvSpPr>
            <a:spLocks noGrp="1"/>
          </p:cNvSpPr>
          <p:nvPr>
            <p:ph idx="1"/>
          </p:nvPr>
        </p:nvSpPr>
        <p:spPr>
          <a:xfrm>
            <a:off x="495300" y="1481329"/>
            <a:ext cx="8915400" cy="4827991"/>
          </a:xfrm>
        </p:spPr>
        <p:txBody>
          <a:bodyPr>
            <a:normAutofit/>
          </a:bodyPr>
          <a:lstStyle/>
          <a:p>
            <a:r>
              <a:rPr kumimoji="1" lang="ja-JP" altLang="en-US" dirty="0"/>
              <a:t>「</a:t>
            </a:r>
            <a:r>
              <a:rPr lang="ja-JP" altLang="en-US" b="0" i="0" dirty="0">
                <a:solidFill>
                  <a:srgbClr val="2E3136"/>
                </a:solidFill>
                <a:effectLst/>
                <a:latin typeface="ヒラギノ角ゴ Pro W3"/>
              </a:rPr>
              <a:t>歩合給的な働き方をする労働者との関係での割増賃金規制の適用に対する、労使でのデロゲーション」（石﨑 </a:t>
            </a:r>
            <a:r>
              <a:rPr lang="zh-CN" altLang="en-US" b="0" i="0" dirty="0">
                <a:solidFill>
                  <a:srgbClr val="2E3136"/>
                </a:solidFill>
                <a:effectLst/>
                <a:latin typeface="ヒラギノ角ゴ Pro W3"/>
              </a:rPr>
              <a:t>横浜国立大学大学院国際社会科学研究院教授</a:t>
            </a:r>
            <a:r>
              <a:rPr lang="ja-JP" altLang="en-US" b="0" i="0" dirty="0">
                <a:solidFill>
                  <a:srgbClr val="2E3136"/>
                </a:solidFill>
                <a:effectLst/>
                <a:latin typeface="ヒラギノ角ゴ Pro W3"/>
              </a:rPr>
              <a:t>）</a:t>
            </a:r>
            <a:endParaRPr kumimoji="1" lang="en-US" altLang="ja-JP" dirty="0"/>
          </a:p>
          <a:p>
            <a:r>
              <a:rPr kumimoji="1" lang="ja-JP" altLang="en-US" dirty="0"/>
              <a:t>「歩合給制との関係において、割増賃金についても、労使コミュニケーションの基盤がきちんとあることを前提に、一定の労使自治によるデロゲーションを認める余地があるのではないか。」</a:t>
            </a:r>
            <a:endParaRPr kumimoji="1" lang="en-US" altLang="ja-JP" dirty="0"/>
          </a:p>
        </p:txBody>
      </p:sp>
      <p:sp>
        <p:nvSpPr>
          <p:cNvPr id="3" name="スライド番号プレースホルダー 2">
            <a:extLst>
              <a:ext uri="{FF2B5EF4-FFF2-40B4-BE49-F238E27FC236}">
                <a16:creationId xmlns:a16="http://schemas.microsoft.com/office/drawing/2014/main" id="{8F3E826B-D60F-FE00-6369-BF679757E5FC}"/>
              </a:ext>
            </a:extLst>
          </p:cNvPr>
          <p:cNvSpPr>
            <a:spLocks noGrp="1"/>
          </p:cNvSpPr>
          <p:nvPr>
            <p:ph type="sldNum" sz="quarter" idx="12"/>
          </p:nvPr>
        </p:nvSpPr>
        <p:spPr/>
        <p:txBody>
          <a:bodyPr/>
          <a:lstStyle/>
          <a:p>
            <a:fld id="{2D4478C0-9DA6-4E53-8C8E-C2795A9EDBAB}" type="slidenum">
              <a:rPr kumimoji="1" lang="ja-JP" altLang="en-US" smtClean="0"/>
              <a:t>12</a:t>
            </a:fld>
            <a:endParaRPr kumimoji="1" lang="ja-JP" altLang="en-US"/>
          </a:p>
        </p:txBody>
      </p:sp>
      <p:sp>
        <p:nvSpPr>
          <p:cNvPr id="4" name="タイトル 3">
            <a:extLst>
              <a:ext uri="{FF2B5EF4-FFF2-40B4-BE49-F238E27FC236}">
                <a16:creationId xmlns:a16="http://schemas.microsoft.com/office/drawing/2014/main" id="{030C4949-594E-AF96-5915-A4EC036FC0AE}"/>
              </a:ext>
            </a:extLst>
          </p:cNvPr>
          <p:cNvSpPr>
            <a:spLocks noGrp="1"/>
          </p:cNvSpPr>
          <p:nvPr>
            <p:ph type="title"/>
          </p:nvPr>
        </p:nvSpPr>
        <p:spPr/>
        <p:txBody>
          <a:bodyPr>
            <a:normAutofit fontScale="90000"/>
          </a:bodyPr>
          <a:lstStyle/>
          <a:p>
            <a:r>
              <a:rPr kumimoji="1" lang="ja-JP" altLang="en-US" dirty="0"/>
              <a:t>５．労基法の例外規定を広げる動き</a:t>
            </a:r>
            <a:br>
              <a:rPr kumimoji="1" lang="ja-JP" altLang="en-US" dirty="0"/>
            </a:br>
            <a:r>
              <a:rPr kumimoji="1" lang="ja-JP" altLang="en-US" dirty="0"/>
              <a:t>　～デロゲーションの拡大～</a:t>
            </a:r>
          </a:p>
        </p:txBody>
      </p:sp>
    </p:spTree>
    <p:extLst>
      <p:ext uri="{BB962C8B-B14F-4D97-AF65-F5344CB8AC3E}">
        <p14:creationId xmlns:p14="http://schemas.microsoft.com/office/powerpoint/2010/main" val="337478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6D069-0155-D58A-667B-5CD7E958A029}"/>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694819D-0723-1BA9-6FA0-7827A6670AAB}"/>
              </a:ext>
            </a:extLst>
          </p:cNvPr>
          <p:cNvSpPr>
            <a:spLocks noGrp="1"/>
          </p:cNvSpPr>
          <p:nvPr>
            <p:ph idx="1"/>
          </p:nvPr>
        </p:nvSpPr>
        <p:spPr>
          <a:xfrm>
            <a:off x="495300" y="1481329"/>
            <a:ext cx="8915400" cy="5291741"/>
          </a:xfrm>
        </p:spPr>
        <p:txBody>
          <a:bodyPr>
            <a:normAutofit/>
          </a:bodyPr>
          <a:lstStyle/>
          <a:p>
            <a:r>
              <a:rPr kumimoji="1" lang="ja-JP" altLang="en-US" dirty="0"/>
              <a:t>デロゲーションを活用する欧州では産別レベルの労働組合の合意が必要とされる。国家法の最低基準の変更を公正妥当に判断しうる主体は，使用者（使用者団体）と十分に対抗しうる力を持った当事者であるべきとの考慮による。産別組合の一定のコントロールの下に限定的に認めるというスタンス。</a:t>
            </a:r>
            <a:endParaRPr kumimoji="1" lang="en-US" altLang="ja-JP" dirty="0"/>
          </a:p>
          <a:p>
            <a:r>
              <a:rPr lang="ja-JP" altLang="en-US" dirty="0"/>
              <a:t>日本では、産別どころか、「過半数代表者」という、労働者の代表者と言えるのか、「使用者と十分に対抗しうる者」といえるのか、極めて疑わしい制度でデロゲーションを認めてきた。</a:t>
            </a:r>
            <a:endParaRPr kumimoji="1" lang="ja-JP" altLang="en-US" dirty="0"/>
          </a:p>
        </p:txBody>
      </p:sp>
      <p:sp>
        <p:nvSpPr>
          <p:cNvPr id="3" name="スライド番号プレースホルダー 2">
            <a:extLst>
              <a:ext uri="{FF2B5EF4-FFF2-40B4-BE49-F238E27FC236}">
                <a16:creationId xmlns:a16="http://schemas.microsoft.com/office/drawing/2014/main" id="{211D0F79-A7D0-8539-6485-EB8CC133BBCE}"/>
              </a:ext>
            </a:extLst>
          </p:cNvPr>
          <p:cNvSpPr>
            <a:spLocks noGrp="1"/>
          </p:cNvSpPr>
          <p:nvPr>
            <p:ph type="sldNum" sz="quarter" idx="12"/>
          </p:nvPr>
        </p:nvSpPr>
        <p:spPr/>
        <p:txBody>
          <a:bodyPr/>
          <a:lstStyle/>
          <a:p>
            <a:fld id="{2D4478C0-9DA6-4E53-8C8E-C2795A9EDBAB}" type="slidenum">
              <a:rPr kumimoji="1" lang="ja-JP" altLang="en-US" smtClean="0"/>
              <a:t>13</a:t>
            </a:fld>
            <a:endParaRPr kumimoji="1" lang="ja-JP" altLang="en-US"/>
          </a:p>
        </p:txBody>
      </p:sp>
      <p:sp>
        <p:nvSpPr>
          <p:cNvPr id="4" name="タイトル 3">
            <a:extLst>
              <a:ext uri="{FF2B5EF4-FFF2-40B4-BE49-F238E27FC236}">
                <a16:creationId xmlns:a16="http://schemas.microsoft.com/office/drawing/2014/main" id="{E52DD7D4-FC22-21AE-6DB3-08CB6824E2C3}"/>
              </a:ext>
            </a:extLst>
          </p:cNvPr>
          <p:cNvSpPr>
            <a:spLocks noGrp="1"/>
          </p:cNvSpPr>
          <p:nvPr>
            <p:ph type="title"/>
          </p:nvPr>
        </p:nvSpPr>
        <p:spPr/>
        <p:txBody>
          <a:bodyPr/>
          <a:lstStyle/>
          <a:p>
            <a:r>
              <a:rPr kumimoji="1" lang="ja-JP" altLang="en-US" dirty="0"/>
              <a:t>６．デロゲーションの是非を問う</a:t>
            </a:r>
          </a:p>
        </p:txBody>
      </p:sp>
    </p:spTree>
    <p:extLst>
      <p:ext uri="{BB962C8B-B14F-4D97-AF65-F5344CB8AC3E}">
        <p14:creationId xmlns:p14="http://schemas.microsoft.com/office/powerpoint/2010/main" val="342153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151D639-9D95-44F4-5660-4C6C9375D120}"/>
              </a:ext>
            </a:extLst>
          </p:cNvPr>
          <p:cNvSpPr>
            <a:spLocks noGrp="1"/>
          </p:cNvSpPr>
          <p:nvPr>
            <p:ph idx="1"/>
          </p:nvPr>
        </p:nvSpPr>
        <p:spPr/>
        <p:txBody>
          <a:bodyPr>
            <a:normAutofit fontScale="92500" lnSpcReduction="10000"/>
          </a:bodyPr>
          <a:lstStyle/>
          <a:p>
            <a:r>
              <a:rPr lang="ja-JP" altLang="en-US" dirty="0"/>
              <a:t>そのような日本の「デロゲーション」の在り方が、</a:t>
            </a:r>
            <a:r>
              <a:rPr lang="en-US" altLang="ja-JP" dirty="0"/>
              <a:t> 36</a:t>
            </a:r>
            <a:r>
              <a:rPr lang="ja-JP" altLang="en-US" dirty="0"/>
              <a:t>協定によって労基法</a:t>
            </a:r>
            <a:r>
              <a:rPr lang="en-US" altLang="ja-JP" dirty="0"/>
              <a:t>32</a:t>
            </a:r>
            <a:r>
              <a:rPr lang="ja-JP" altLang="en-US" dirty="0"/>
              <a:t>条を有名無実化し、長時間労働と過労死社会を招いたのではないか。</a:t>
            </a:r>
            <a:endParaRPr lang="en-US" altLang="ja-JP" dirty="0"/>
          </a:p>
          <a:p>
            <a:r>
              <a:rPr kumimoji="1" lang="ja-JP" altLang="en-US" dirty="0"/>
              <a:t>そのような反省の上に、働き方改革により、</a:t>
            </a:r>
            <a:r>
              <a:rPr kumimoji="1" lang="en-US" altLang="ja-JP" dirty="0"/>
              <a:t>36</a:t>
            </a:r>
            <a:r>
              <a:rPr kumimoji="1" lang="ja-JP" altLang="en-US" dirty="0"/>
              <a:t>協定にも労働時間の上限を設けたのではないか。</a:t>
            </a:r>
            <a:endParaRPr kumimoji="1" lang="en-US" altLang="ja-JP" dirty="0"/>
          </a:p>
          <a:p>
            <a:r>
              <a:rPr lang="ja-JP" altLang="en-US" dirty="0"/>
              <a:t>現在の日本におけるデロゲーションを広げようとする動きは本末転倒。</a:t>
            </a:r>
            <a:endParaRPr lang="en-US" altLang="ja-JP" dirty="0"/>
          </a:p>
          <a:p>
            <a:r>
              <a:rPr kumimoji="1" lang="ja-JP" altLang="en-US" dirty="0"/>
              <a:t>まずは、労基法の原則を守らせることを進めるべき。</a:t>
            </a:r>
            <a:endParaRPr kumimoji="1" lang="en-US" altLang="ja-JP" dirty="0"/>
          </a:p>
          <a:p>
            <a:r>
              <a:rPr lang="ja-JP" altLang="en-US" dirty="0"/>
              <a:t>前述のように、労基法は既に十分にデロゲーションを取り入れている。これ以上デロゲーションを広げるべきではない。</a:t>
            </a:r>
            <a:endParaRPr kumimoji="1" lang="ja-JP" altLang="en-US" dirty="0"/>
          </a:p>
        </p:txBody>
      </p:sp>
      <p:sp>
        <p:nvSpPr>
          <p:cNvPr id="3" name="スライド番号プレースホルダー 2">
            <a:extLst>
              <a:ext uri="{FF2B5EF4-FFF2-40B4-BE49-F238E27FC236}">
                <a16:creationId xmlns:a16="http://schemas.microsoft.com/office/drawing/2014/main" id="{1D69639B-AE8B-EC10-8883-46AB0FEF0E7D}"/>
              </a:ext>
            </a:extLst>
          </p:cNvPr>
          <p:cNvSpPr>
            <a:spLocks noGrp="1"/>
          </p:cNvSpPr>
          <p:nvPr>
            <p:ph type="sldNum" sz="quarter" idx="12"/>
          </p:nvPr>
        </p:nvSpPr>
        <p:spPr/>
        <p:txBody>
          <a:bodyPr/>
          <a:lstStyle/>
          <a:p>
            <a:fld id="{2D4478C0-9DA6-4E53-8C8E-C2795A9EDBAB}" type="slidenum">
              <a:rPr kumimoji="1" lang="ja-JP" altLang="en-US" smtClean="0"/>
              <a:t>14</a:t>
            </a:fld>
            <a:endParaRPr kumimoji="1" lang="ja-JP" altLang="en-US"/>
          </a:p>
        </p:txBody>
      </p:sp>
      <p:sp>
        <p:nvSpPr>
          <p:cNvPr id="4" name="タイトル 3">
            <a:extLst>
              <a:ext uri="{FF2B5EF4-FFF2-40B4-BE49-F238E27FC236}">
                <a16:creationId xmlns:a16="http://schemas.microsoft.com/office/drawing/2014/main" id="{BB6E7012-6B08-0CE9-C77B-F75DCB6B11BB}"/>
              </a:ext>
            </a:extLst>
          </p:cNvPr>
          <p:cNvSpPr>
            <a:spLocks noGrp="1"/>
          </p:cNvSpPr>
          <p:nvPr>
            <p:ph type="title"/>
          </p:nvPr>
        </p:nvSpPr>
        <p:spPr/>
        <p:txBody>
          <a:bodyPr/>
          <a:lstStyle/>
          <a:p>
            <a:r>
              <a:rPr kumimoji="1" lang="ja-JP" altLang="en-US" dirty="0"/>
              <a:t>６．デロゲーションの是非を問う</a:t>
            </a:r>
          </a:p>
        </p:txBody>
      </p:sp>
    </p:spTree>
    <p:extLst>
      <p:ext uri="{BB962C8B-B14F-4D97-AF65-F5344CB8AC3E}">
        <p14:creationId xmlns:p14="http://schemas.microsoft.com/office/powerpoint/2010/main" val="3927863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6652D4F-BE3F-884D-3DE2-894488E42714}"/>
              </a:ext>
            </a:extLst>
          </p:cNvPr>
          <p:cNvSpPr>
            <a:spLocks noGrp="1"/>
          </p:cNvSpPr>
          <p:nvPr>
            <p:ph idx="1"/>
          </p:nvPr>
        </p:nvSpPr>
        <p:spPr>
          <a:xfrm>
            <a:off x="495300" y="1481329"/>
            <a:ext cx="8915400" cy="5291741"/>
          </a:xfrm>
        </p:spPr>
        <p:txBody>
          <a:bodyPr>
            <a:normAutofit lnSpcReduction="10000"/>
          </a:bodyPr>
          <a:lstStyle/>
          <a:p>
            <a:r>
              <a:rPr kumimoji="1" lang="ja-JP" altLang="en-US" dirty="0"/>
              <a:t>「</a:t>
            </a:r>
            <a:r>
              <a:rPr kumimoji="1" lang="en-US" altLang="ja-JP" dirty="0"/>
              <a:t>36</a:t>
            </a:r>
            <a:r>
              <a:rPr kumimoji="1" lang="ja-JP" altLang="en-US" dirty="0"/>
              <a:t>協定上で許容された時間外労働から、それを逃れるようなオプションを認めるべきではないか。」（荒木　東京大学大学院法学政治学研究科教授）</a:t>
            </a:r>
          </a:p>
          <a:p>
            <a:r>
              <a:rPr kumimoji="1" lang="ja-JP" altLang="en-US" dirty="0"/>
              <a:t>「</a:t>
            </a:r>
            <a:r>
              <a:rPr kumimoji="1" lang="en-US" altLang="ja-JP" dirty="0"/>
              <a:t>36</a:t>
            </a:r>
            <a:r>
              <a:rPr kumimoji="1" lang="ja-JP" altLang="en-US" dirty="0"/>
              <a:t>協定上の集団的な制度設計から個別の同意もしくは不同意によって外れる」（水町 早稲田大学法学学術院教授）</a:t>
            </a:r>
          </a:p>
          <a:p>
            <a:r>
              <a:rPr kumimoji="1" lang="ja-JP" altLang="en-US" dirty="0"/>
              <a:t>「集団的合意に重ねて本人同意を求める制度については、企画業務型裁量労働制などの例もあるところ。各制度における労働者個人の意思確認の必要性の度合いや、現場の労働実態を踏まえて、それぞれに検討することが適当と考えられる。」（</a:t>
            </a:r>
            <a:r>
              <a:rPr kumimoji="1" lang="ja-JP" altLang="en-US" sz="2400" dirty="0"/>
              <a:t>令和６年１１月１２日　労働基準関係法制研究会 第</a:t>
            </a:r>
            <a:r>
              <a:rPr kumimoji="1" lang="en-US" altLang="ja-JP" sz="2400" dirty="0"/>
              <a:t>14</a:t>
            </a:r>
            <a:r>
              <a:rPr kumimoji="1" lang="ja-JP" altLang="en-US" sz="2400" dirty="0"/>
              <a:t>回資料</a:t>
            </a:r>
            <a:r>
              <a:rPr kumimoji="1" lang="ja-JP" altLang="en-US" dirty="0"/>
              <a:t>）</a:t>
            </a:r>
          </a:p>
        </p:txBody>
      </p:sp>
      <p:sp>
        <p:nvSpPr>
          <p:cNvPr id="3" name="スライド番号プレースホルダー 2">
            <a:extLst>
              <a:ext uri="{FF2B5EF4-FFF2-40B4-BE49-F238E27FC236}">
                <a16:creationId xmlns:a16="http://schemas.microsoft.com/office/drawing/2014/main" id="{A7C00A46-E4F8-63AC-3303-8B8476372D53}"/>
              </a:ext>
            </a:extLst>
          </p:cNvPr>
          <p:cNvSpPr>
            <a:spLocks noGrp="1"/>
          </p:cNvSpPr>
          <p:nvPr>
            <p:ph type="sldNum" sz="quarter" idx="12"/>
          </p:nvPr>
        </p:nvSpPr>
        <p:spPr/>
        <p:txBody>
          <a:bodyPr/>
          <a:lstStyle/>
          <a:p>
            <a:fld id="{2D4478C0-9DA6-4E53-8C8E-C2795A9EDBAB}" type="slidenum">
              <a:rPr kumimoji="1" lang="ja-JP" altLang="en-US" smtClean="0"/>
              <a:t>15</a:t>
            </a:fld>
            <a:endParaRPr kumimoji="1" lang="ja-JP" altLang="en-US"/>
          </a:p>
        </p:txBody>
      </p:sp>
      <p:sp>
        <p:nvSpPr>
          <p:cNvPr id="4" name="タイトル 3">
            <a:extLst>
              <a:ext uri="{FF2B5EF4-FFF2-40B4-BE49-F238E27FC236}">
                <a16:creationId xmlns:a16="http://schemas.microsoft.com/office/drawing/2014/main" id="{2E9C14D9-4011-C8E2-D1D6-202C6C6CF1FE}"/>
              </a:ext>
            </a:extLst>
          </p:cNvPr>
          <p:cNvSpPr>
            <a:spLocks noGrp="1"/>
          </p:cNvSpPr>
          <p:nvPr>
            <p:ph type="title"/>
          </p:nvPr>
        </p:nvSpPr>
        <p:spPr/>
        <p:txBody>
          <a:bodyPr/>
          <a:lstStyle/>
          <a:p>
            <a:r>
              <a:rPr kumimoji="1" lang="ja-JP" altLang="en-US" dirty="0"/>
              <a:t>６．デロゲーションの是非を問う</a:t>
            </a:r>
          </a:p>
        </p:txBody>
      </p:sp>
    </p:spTree>
    <p:extLst>
      <p:ext uri="{BB962C8B-B14F-4D97-AF65-F5344CB8AC3E}">
        <p14:creationId xmlns:p14="http://schemas.microsoft.com/office/powerpoint/2010/main" val="1558269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F796106-6688-04C3-1546-4F5D55DA6187}"/>
              </a:ext>
            </a:extLst>
          </p:cNvPr>
          <p:cNvSpPr>
            <a:spLocks noGrp="1"/>
          </p:cNvSpPr>
          <p:nvPr>
            <p:ph idx="1"/>
          </p:nvPr>
        </p:nvSpPr>
        <p:spPr/>
        <p:txBody>
          <a:bodyPr>
            <a:normAutofit fontScale="77500" lnSpcReduction="20000"/>
          </a:bodyPr>
          <a:lstStyle/>
          <a:p>
            <a:r>
              <a:rPr kumimoji="1" lang="en-US" altLang="ja-JP" dirty="0"/>
              <a:t>2024</a:t>
            </a:r>
            <a:r>
              <a:rPr kumimoji="1" lang="ja-JP" altLang="en-US" dirty="0"/>
              <a:t>年</a:t>
            </a:r>
            <a:r>
              <a:rPr kumimoji="1" lang="en-US" altLang="ja-JP" dirty="0"/>
              <a:t>11</a:t>
            </a:r>
            <a:r>
              <a:rPr kumimoji="1" lang="ja-JP" altLang="en-US" dirty="0"/>
              <a:t>月</a:t>
            </a:r>
            <a:r>
              <a:rPr kumimoji="1" lang="en-US" altLang="ja-JP" dirty="0"/>
              <a:t>12</a:t>
            </a:r>
            <a:r>
              <a:rPr kumimoji="1" lang="ja-JP" altLang="en-US" dirty="0"/>
              <a:t>日に労働基準関係法制研究会の第</a:t>
            </a:r>
            <a:r>
              <a:rPr kumimoji="1" lang="en-US" altLang="ja-JP" dirty="0"/>
              <a:t>14</a:t>
            </a:r>
            <a:r>
              <a:rPr kumimoji="1" lang="ja-JP" altLang="en-US" dirty="0"/>
              <a:t>回が開催。</a:t>
            </a:r>
            <a:endParaRPr kumimoji="1" lang="en-US" altLang="ja-JP" dirty="0"/>
          </a:p>
          <a:p>
            <a:pPr marL="118869" indent="0">
              <a:buNone/>
            </a:pPr>
            <a:r>
              <a:rPr lang="ja-JP" altLang="en-US" dirty="0"/>
              <a:t>　「労働基準関係法制研究会（議論のたたき台）」が公表される。</a:t>
            </a:r>
          </a:p>
          <a:p>
            <a:endParaRPr kumimoji="1" lang="en-US" altLang="ja-JP" dirty="0"/>
          </a:p>
          <a:p>
            <a:r>
              <a:rPr kumimoji="1" lang="ja-JP" altLang="en-US" dirty="0"/>
              <a:t>「多様化する働き方に対応すべく法整備が進むと、複雑で分かりづらい法制となっていく。保護が必要な場面においてはしっかりと労働者を保護することを前提に、原則的な制度をシンプルかつ実効性のある形で法令において定め、一定の範囲内で、個別の企業、事業場、労働者の実情に合わせて調整が可能なものとしていくという考え方を持つことが、今後の労働基準関係法制の検討に当たっては求められる。」</a:t>
            </a:r>
          </a:p>
          <a:p>
            <a:r>
              <a:rPr kumimoji="1" lang="ja-JP" altLang="en-US" dirty="0"/>
              <a:t>→ このような仕組みが有効に、弊害なく機能するためには、現場の労使の良質なコミュニケーションが必要。</a:t>
            </a:r>
          </a:p>
          <a:p>
            <a:r>
              <a:rPr kumimoji="1" lang="ja-JP" altLang="en-US" dirty="0"/>
              <a:t>→ 現行の過半数代表（過半数労働組合、過半数代表者）を軸とした労使コミュニケーションには課題も多い。</a:t>
            </a:r>
          </a:p>
          <a:p>
            <a:pPr marL="118869" indent="0">
              <a:buNone/>
            </a:pPr>
            <a:endParaRPr kumimoji="1" lang="zh-TW" altLang="en-US" dirty="0">
              <a:latin typeface="ＭＳ ゴシック" panose="020B0609070205080204" pitchFamily="49" charset="-128"/>
              <a:ea typeface="ＭＳ ゴシック" panose="020B0609070205080204" pitchFamily="49" charset="-128"/>
            </a:endParaRPr>
          </a:p>
          <a:p>
            <a:endParaRPr kumimoji="1" lang="ja-JP" altLang="en-US" dirty="0"/>
          </a:p>
        </p:txBody>
      </p:sp>
      <p:sp>
        <p:nvSpPr>
          <p:cNvPr id="3" name="スライド番号プレースホルダー 2">
            <a:extLst>
              <a:ext uri="{FF2B5EF4-FFF2-40B4-BE49-F238E27FC236}">
                <a16:creationId xmlns:a16="http://schemas.microsoft.com/office/drawing/2014/main" id="{D47284AE-35AA-AA35-15B6-5B03C80346A3}"/>
              </a:ext>
            </a:extLst>
          </p:cNvPr>
          <p:cNvSpPr>
            <a:spLocks noGrp="1"/>
          </p:cNvSpPr>
          <p:nvPr>
            <p:ph type="sldNum" sz="quarter" idx="12"/>
          </p:nvPr>
        </p:nvSpPr>
        <p:spPr/>
        <p:txBody>
          <a:bodyPr/>
          <a:lstStyle/>
          <a:p>
            <a:fld id="{2D4478C0-9DA6-4E53-8C8E-C2795A9EDBAB}" type="slidenum">
              <a:rPr kumimoji="1" lang="ja-JP" altLang="en-US" smtClean="0"/>
              <a:t>16</a:t>
            </a:fld>
            <a:endParaRPr kumimoji="1" lang="ja-JP" altLang="en-US"/>
          </a:p>
        </p:txBody>
      </p:sp>
      <p:sp>
        <p:nvSpPr>
          <p:cNvPr id="4" name="タイトル 3">
            <a:extLst>
              <a:ext uri="{FF2B5EF4-FFF2-40B4-BE49-F238E27FC236}">
                <a16:creationId xmlns:a16="http://schemas.microsoft.com/office/drawing/2014/main" id="{FECFD552-E3C9-8497-9433-D875710854DE}"/>
              </a:ext>
            </a:extLst>
          </p:cNvPr>
          <p:cNvSpPr>
            <a:spLocks noGrp="1"/>
          </p:cNvSpPr>
          <p:nvPr>
            <p:ph type="title"/>
          </p:nvPr>
        </p:nvSpPr>
        <p:spPr/>
        <p:txBody>
          <a:bodyPr/>
          <a:lstStyle/>
          <a:p>
            <a:r>
              <a:rPr kumimoji="1" lang="ja-JP" altLang="en-US" dirty="0"/>
              <a:t>７．デロゲーション議論の現在地</a:t>
            </a:r>
          </a:p>
        </p:txBody>
      </p:sp>
    </p:spTree>
    <p:extLst>
      <p:ext uri="{BB962C8B-B14F-4D97-AF65-F5344CB8AC3E}">
        <p14:creationId xmlns:p14="http://schemas.microsoft.com/office/powerpoint/2010/main" val="2150510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530A102-305F-0F71-AC25-25E342DC5CF0}"/>
              </a:ext>
            </a:extLst>
          </p:cNvPr>
          <p:cNvSpPr>
            <a:spLocks noGrp="1"/>
          </p:cNvSpPr>
          <p:nvPr>
            <p:ph idx="1"/>
          </p:nvPr>
        </p:nvSpPr>
        <p:spPr/>
        <p:txBody>
          <a:bodyPr>
            <a:normAutofit fontScale="92500" lnSpcReduction="10000"/>
          </a:bodyPr>
          <a:lstStyle/>
          <a:p>
            <a:r>
              <a:rPr kumimoji="1" lang="ja-JP" altLang="en-US" dirty="0"/>
              <a:t>労使協定の締結等の労使合意による現場の実情に合わせた調整を有効に機能させるためには、できるだけ労使が対等に協議して合意できる環境の整備が重要と考えられる。労働者の意見を集約して使用者とコミュニケーションを図る主体の中核は労働組合であり、その活性化が望まれる。</a:t>
            </a:r>
          </a:p>
          <a:p>
            <a:r>
              <a:rPr kumimoji="1" lang="ja-JP" altLang="en-US" dirty="0"/>
              <a:t>また、労働組合のない職場も多い一方で、過半数代表者には、選出方法や役割・交渉力などに課題があることなどから、その改善が必要と考えられる。このように、集団的労使コミュニケーションの課題と改善方法の検討が必要と考えられる。</a:t>
            </a:r>
          </a:p>
          <a:p>
            <a:endParaRPr kumimoji="1" lang="ja-JP" altLang="en-US" dirty="0"/>
          </a:p>
        </p:txBody>
      </p:sp>
      <p:sp>
        <p:nvSpPr>
          <p:cNvPr id="3" name="スライド番号プレースホルダー 2">
            <a:extLst>
              <a:ext uri="{FF2B5EF4-FFF2-40B4-BE49-F238E27FC236}">
                <a16:creationId xmlns:a16="http://schemas.microsoft.com/office/drawing/2014/main" id="{AA8032B2-9C51-F673-FDB8-A7B0B509749A}"/>
              </a:ext>
            </a:extLst>
          </p:cNvPr>
          <p:cNvSpPr>
            <a:spLocks noGrp="1"/>
          </p:cNvSpPr>
          <p:nvPr>
            <p:ph type="sldNum" sz="quarter" idx="12"/>
          </p:nvPr>
        </p:nvSpPr>
        <p:spPr/>
        <p:txBody>
          <a:bodyPr/>
          <a:lstStyle/>
          <a:p>
            <a:fld id="{2D4478C0-9DA6-4E53-8C8E-C2795A9EDBAB}" type="slidenum">
              <a:rPr kumimoji="1" lang="ja-JP" altLang="en-US" smtClean="0"/>
              <a:t>17</a:t>
            </a:fld>
            <a:endParaRPr kumimoji="1" lang="ja-JP" altLang="en-US"/>
          </a:p>
        </p:txBody>
      </p:sp>
      <p:sp>
        <p:nvSpPr>
          <p:cNvPr id="4" name="タイトル 3">
            <a:extLst>
              <a:ext uri="{FF2B5EF4-FFF2-40B4-BE49-F238E27FC236}">
                <a16:creationId xmlns:a16="http://schemas.microsoft.com/office/drawing/2014/main" id="{02EFAD34-C5C8-D17D-119B-E02B70992B40}"/>
              </a:ext>
            </a:extLst>
          </p:cNvPr>
          <p:cNvSpPr>
            <a:spLocks noGrp="1"/>
          </p:cNvSpPr>
          <p:nvPr>
            <p:ph type="title"/>
          </p:nvPr>
        </p:nvSpPr>
        <p:spPr/>
        <p:txBody>
          <a:bodyPr/>
          <a:lstStyle/>
          <a:p>
            <a:r>
              <a:rPr kumimoji="1" lang="ja-JP" altLang="en-US" dirty="0"/>
              <a:t>７．デロゲーション議論の現在地</a:t>
            </a:r>
          </a:p>
        </p:txBody>
      </p:sp>
    </p:spTree>
    <p:extLst>
      <p:ext uri="{BB962C8B-B14F-4D97-AF65-F5344CB8AC3E}">
        <p14:creationId xmlns:p14="http://schemas.microsoft.com/office/powerpoint/2010/main" val="168914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CD42EE3-DDB9-59AD-62BE-12265670E876}"/>
              </a:ext>
            </a:extLst>
          </p:cNvPr>
          <p:cNvSpPr>
            <a:spLocks noGrp="1"/>
          </p:cNvSpPr>
          <p:nvPr>
            <p:ph idx="1"/>
          </p:nvPr>
        </p:nvSpPr>
        <p:spPr/>
        <p:txBody>
          <a:bodyPr/>
          <a:lstStyle/>
          <a:p>
            <a:r>
              <a:rPr kumimoji="1" lang="ja-JP" altLang="en-US" dirty="0"/>
              <a:t>たたき台の</a:t>
            </a:r>
            <a:r>
              <a:rPr kumimoji="1" lang="en-US" altLang="ja-JP" dirty="0"/>
              <a:t>6</a:t>
            </a:r>
            <a:r>
              <a:rPr kumimoji="1" lang="ja-JP" altLang="en-US" dirty="0"/>
              <a:t>頁以下で「過半数代表者」の機能強化について</a:t>
            </a:r>
            <a:r>
              <a:rPr kumimoji="1" lang="en-US" altLang="ja-JP" dirty="0"/>
              <a:t>4</a:t>
            </a:r>
            <a:r>
              <a:rPr lang="ja-JP" altLang="en-US" dirty="0"/>
              <a:t>ページにわたって検討されている。</a:t>
            </a:r>
            <a:endParaRPr lang="en-US" altLang="ja-JP" dirty="0"/>
          </a:p>
          <a:p>
            <a:r>
              <a:rPr kumimoji="1" lang="ja-JP" altLang="en-US" dirty="0"/>
              <a:t>過半数代表者制度の見直しは結構なことだが、見直しをした上で、過半数代表者を活用してデロゲーションを拡大すべきとの議論につなげようとしているのではないか。</a:t>
            </a:r>
            <a:endParaRPr kumimoji="1" lang="en-US" altLang="ja-JP" dirty="0"/>
          </a:p>
          <a:p>
            <a:r>
              <a:rPr lang="ja-JP" altLang="en-US" dirty="0"/>
              <a:t>警戒すべきである。</a:t>
            </a:r>
            <a:endParaRPr kumimoji="1" lang="ja-JP" altLang="en-US" dirty="0"/>
          </a:p>
        </p:txBody>
      </p:sp>
      <p:sp>
        <p:nvSpPr>
          <p:cNvPr id="3" name="スライド番号プレースホルダー 2">
            <a:extLst>
              <a:ext uri="{FF2B5EF4-FFF2-40B4-BE49-F238E27FC236}">
                <a16:creationId xmlns:a16="http://schemas.microsoft.com/office/drawing/2014/main" id="{E11C206A-B843-38A2-D9BF-C425E5041590}"/>
              </a:ext>
            </a:extLst>
          </p:cNvPr>
          <p:cNvSpPr>
            <a:spLocks noGrp="1"/>
          </p:cNvSpPr>
          <p:nvPr>
            <p:ph type="sldNum" sz="quarter" idx="12"/>
          </p:nvPr>
        </p:nvSpPr>
        <p:spPr/>
        <p:txBody>
          <a:bodyPr/>
          <a:lstStyle/>
          <a:p>
            <a:fld id="{2D4478C0-9DA6-4E53-8C8E-C2795A9EDBAB}" type="slidenum">
              <a:rPr kumimoji="1" lang="ja-JP" altLang="en-US" smtClean="0"/>
              <a:t>18</a:t>
            </a:fld>
            <a:endParaRPr kumimoji="1" lang="ja-JP" altLang="en-US"/>
          </a:p>
        </p:txBody>
      </p:sp>
      <p:sp>
        <p:nvSpPr>
          <p:cNvPr id="4" name="タイトル 3">
            <a:extLst>
              <a:ext uri="{FF2B5EF4-FFF2-40B4-BE49-F238E27FC236}">
                <a16:creationId xmlns:a16="http://schemas.microsoft.com/office/drawing/2014/main" id="{76AFEE41-E20F-4CE1-F8EF-EDB00A271E98}"/>
              </a:ext>
            </a:extLst>
          </p:cNvPr>
          <p:cNvSpPr>
            <a:spLocks noGrp="1"/>
          </p:cNvSpPr>
          <p:nvPr>
            <p:ph type="title"/>
          </p:nvPr>
        </p:nvSpPr>
        <p:spPr/>
        <p:txBody>
          <a:bodyPr/>
          <a:lstStyle/>
          <a:p>
            <a:r>
              <a:rPr kumimoji="1" lang="ja-JP" altLang="en-US" dirty="0"/>
              <a:t>７．デロゲーション議論の現在地</a:t>
            </a:r>
          </a:p>
        </p:txBody>
      </p:sp>
    </p:spTree>
    <p:extLst>
      <p:ext uri="{BB962C8B-B14F-4D97-AF65-F5344CB8AC3E}">
        <p14:creationId xmlns:p14="http://schemas.microsoft.com/office/powerpoint/2010/main" val="3072537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AE78F1E-A11D-43CA-AD01-52E51799613B}"/>
              </a:ext>
            </a:extLst>
          </p:cNvPr>
          <p:cNvSpPr>
            <a:spLocks noGrp="1"/>
          </p:cNvSpPr>
          <p:nvPr>
            <p:ph idx="1"/>
          </p:nvPr>
        </p:nvSpPr>
        <p:spPr>
          <a:xfrm>
            <a:off x="495300" y="1340768"/>
            <a:ext cx="8915400" cy="5242594"/>
          </a:xfrm>
        </p:spPr>
        <p:txBody>
          <a:bodyPr>
            <a:normAutofit/>
          </a:bodyPr>
          <a:lstStyle/>
          <a:p>
            <a:r>
              <a:rPr lang="ja-JP" altLang="en-US" dirty="0"/>
              <a:t>デロゲーションを広げようとする動きが認められる。</a:t>
            </a:r>
            <a:endParaRPr lang="en-US" altLang="ja-JP" dirty="0"/>
          </a:p>
          <a:p>
            <a:r>
              <a:rPr lang="ja-JP" altLang="en-US" dirty="0"/>
              <a:t>労働者側にメリットがあるかのような論調。</a:t>
            </a:r>
            <a:endParaRPr lang="en-US" altLang="ja-JP" dirty="0"/>
          </a:p>
          <a:p>
            <a:r>
              <a:rPr lang="ja-JP" altLang="en-US" dirty="0"/>
              <a:t>しかし、具体的には何？</a:t>
            </a:r>
            <a:endParaRPr lang="en-US" altLang="ja-JP" dirty="0"/>
          </a:p>
          <a:p>
            <a:r>
              <a:rPr lang="ja-JP" altLang="en-US" dirty="0"/>
              <a:t>そもそも、日本のデロゲーションには問題が多い。</a:t>
            </a:r>
            <a:endParaRPr lang="en-US" altLang="ja-JP" dirty="0"/>
          </a:p>
          <a:p>
            <a:r>
              <a:rPr lang="ja-JP" altLang="en-US" dirty="0"/>
              <a:t>労基法の原則も守れてこなかった現実を認め、まずは、原則を守らせる方向があるべき方向である。</a:t>
            </a:r>
            <a:endParaRPr lang="en-US" altLang="ja-JP" dirty="0"/>
          </a:p>
        </p:txBody>
      </p:sp>
      <p:sp>
        <p:nvSpPr>
          <p:cNvPr id="3" name="スライド番号プレースホルダー 2">
            <a:extLst>
              <a:ext uri="{FF2B5EF4-FFF2-40B4-BE49-F238E27FC236}">
                <a16:creationId xmlns:a16="http://schemas.microsoft.com/office/drawing/2014/main" id="{A9E987D3-97A2-4EFA-A81D-1BF4E75DB47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4478C0-9DA6-4E53-8C8E-C2795A9EDBAB}" type="slidenum">
              <a:rPr kumimoji="1" lang="ja-JP" altLang="en-US" sz="1083" b="0" i="0" u="none" strike="noStrike" kern="1200" cap="none" spc="0" normalizeH="0" baseline="0" noProof="0" smtClean="0">
                <a:ln>
                  <a:noFill/>
                </a:ln>
                <a:solidFill>
                  <a:prstClr val="black"/>
                </a:solidFill>
                <a:effectLst/>
                <a:uLnTx/>
                <a:uFillTx/>
                <a:latin typeface="Lucida Sans Unicode"/>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083" b="0" i="0" u="none" strike="noStrike" kern="1200" cap="none" spc="0" normalizeH="0" baseline="0" noProof="0">
              <a:ln>
                <a:noFill/>
              </a:ln>
              <a:solidFill>
                <a:prstClr val="black"/>
              </a:solidFill>
              <a:effectLst/>
              <a:uLnTx/>
              <a:uFillTx/>
              <a:latin typeface="Lucida Sans Unicode"/>
              <a:ea typeface="ＭＳ Ｐゴシック" panose="020B0600070205080204" pitchFamily="50" charset="-128"/>
              <a:cs typeface="+mn-cs"/>
            </a:endParaRPr>
          </a:p>
        </p:txBody>
      </p:sp>
      <p:sp>
        <p:nvSpPr>
          <p:cNvPr id="4" name="タイトル 3">
            <a:extLst>
              <a:ext uri="{FF2B5EF4-FFF2-40B4-BE49-F238E27FC236}">
                <a16:creationId xmlns:a16="http://schemas.microsoft.com/office/drawing/2014/main" id="{BDBBEC8F-AF21-47B5-AFC8-DF44F904E749}"/>
              </a:ext>
            </a:extLst>
          </p:cNvPr>
          <p:cNvSpPr>
            <a:spLocks noGrp="1"/>
          </p:cNvSpPr>
          <p:nvPr>
            <p:ph type="title"/>
          </p:nvPr>
        </p:nvSpPr>
        <p:spPr/>
        <p:txBody>
          <a:bodyPr>
            <a:normAutofit/>
          </a:bodyPr>
          <a:lstStyle/>
          <a:p>
            <a:r>
              <a:rPr kumimoji="1" lang="ja-JP" altLang="en-US" dirty="0"/>
              <a:t>８．まとめ</a:t>
            </a:r>
          </a:p>
        </p:txBody>
      </p:sp>
    </p:spTree>
    <p:extLst>
      <p:ext uri="{BB962C8B-B14F-4D97-AF65-F5344CB8AC3E}">
        <p14:creationId xmlns:p14="http://schemas.microsoft.com/office/powerpoint/2010/main" val="24548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2EB0ADA-24BA-A831-1D4C-089937BAE8CF}"/>
              </a:ext>
            </a:extLst>
          </p:cNvPr>
          <p:cNvSpPr>
            <a:spLocks noGrp="1"/>
          </p:cNvSpPr>
          <p:nvPr>
            <p:ph idx="1"/>
          </p:nvPr>
        </p:nvSpPr>
        <p:spPr/>
        <p:txBody>
          <a:bodyPr/>
          <a:lstStyle/>
          <a:p>
            <a:r>
              <a:rPr lang="ja-JP" altLang="en-US" dirty="0"/>
              <a:t>デロゲーション（</a:t>
            </a:r>
            <a:r>
              <a:rPr lang="en-US" altLang="ja-JP" dirty="0"/>
              <a:t>derogation</a:t>
            </a:r>
            <a:r>
              <a:rPr lang="ja-JP" altLang="en-US" dirty="0"/>
              <a:t>）＝強行法規からの逸脱　欧州でデロゲーション（</a:t>
            </a:r>
            <a:r>
              <a:rPr lang="en-US" altLang="ja-JP" dirty="0"/>
              <a:t>derogation</a:t>
            </a:r>
            <a:r>
              <a:rPr lang="ja-JP" altLang="en-US" dirty="0"/>
              <a:t>）と呼ばれる。</a:t>
            </a:r>
            <a:endParaRPr kumimoji="1" lang="en-US" altLang="ja-JP" dirty="0"/>
          </a:p>
          <a:p>
            <a:r>
              <a:rPr kumimoji="1" lang="ja-JP" altLang="en-US" dirty="0"/>
              <a:t>労働者の集団的同意がある場合に，強行法規の例外を認めるもの</a:t>
            </a:r>
          </a:p>
        </p:txBody>
      </p:sp>
      <p:sp>
        <p:nvSpPr>
          <p:cNvPr id="3" name="スライド番号プレースホルダー 2">
            <a:extLst>
              <a:ext uri="{FF2B5EF4-FFF2-40B4-BE49-F238E27FC236}">
                <a16:creationId xmlns:a16="http://schemas.microsoft.com/office/drawing/2014/main" id="{7E06935C-BA2C-307A-440F-BEAD34DBEFC6}"/>
              </a:ext>
            </a:extLst>
          </p:cNvPr>
          <p:cNvSpPr>
            <a:spLocks noGrp="1"/>
          </p:cNvSpPr>
          <p:nvPr>
            <p:ph type="sldNum" sz="quarter" idx="12"/>
          </p:nvPr>
        </p:nvSpPr>
        <p:spPr/>
        <p:txBody>
          <a:bodyPr/>
          <a:lstStyle/>
          <a:p>
            <a:fld id="{2D4478C0-9DA6-4E53-8C8E-C2795A9EDBAB}" type="slidenum">
              <a:rPr kumimoji="1" lang="ja-JP" altLang="en-US" smtClean="0"/>
              <a:t>2</a:t>
            </a:fld>
            <a:endParaRPr kumimoji="1" lang="ja-JP" altLang="en-US"/>
          </a:p>
        </p:txBody>
      </p:sp>
      <p:sp>
        <p:nvSpPr>
          <p:cNvPr id="4" name="タイトル 3">
            <a:extLst>
              <a:ext uri="{FF2B5EF4-FFF2-40B4-BE49-F238E27FC236}">
                <a16:creationId xmlns:a16="http://schemas.microsoft.com/office/drawing/2014/main" id="{DBE567B0-0ED7-1901-64ED-1D65EEE85FB6}"/>
              </a:ext>
            </a:extLst>
          </p:cNvPr>
          <p:cNvSpPr>
            <a:spLocks noGrp="1"/>
          </p:cNvSpPr>
          <p:nvPr>
            <p:ph type="title"/>
          </p:nvPr>
        </p:nvSpPr>
        <p:spPr/>
        <p:txBody>
          <a:bodyPr/>
          <a:lstStyle/>
          <a:p>
            <a:r>
              <a:rPr lang="ja-JP" altLang="en-US" dirty="0"/>
              <a:t>０</a:t>
            </a:r>
            <a:r>
              <a:rPr kumimoji="1" lang="ja-JP" altLang="en-US" dirty="0"/>
              <a:t>．デロゲーションとは何か</a:t>
            </a:r>
          </a:p>
        </p:txBody>
      </p:sp>
    </p:spTree>
    <p:extLst>
      <p:ext uri="{BB962C8B-B14F-4D97-AF65-F5344CB8AC3E}">
        <p14:creationId xmlns:p14="http://schemas.microsoft.com/office/powerpoint/2010/main" val="65587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0D9901-B636-4365-9861-5A5005107E37}"/>
              </a:ext>
            </a:extLst>
          </p:cNvPr>
          <p:cNvSpPr>
            <a:spLocks noGrp="1"/>
          </p:cNvSpPr>
          <p:nvPr>
            <p:ph idx="1"/>
          </p:nvPr>
        </p:nvSpPr>
        <p:spPr>
          <a:xfrm>
            <a:off x="495300" y="1412776"/>
            <a:ext cx="8915400" cy="5170586"/>
          </a:xfrm>
        </p:spPr>
        <p:txBody>
          <a:bodyPr>
            <a:normAutofit/>
          </a:bodyPr>
          <a:lstStyle/>
          <a:p>
            <a:pPr>
              <a:buFont typeface="Wingdings" panose="05000000000000000000" pitchFamily="2" charset="2"/>
              <a:buChar char="Ø"/>
            </a:pPr>
            <a:r>
              <a:rPr lang="ja-JP" altLang="en-US" dirty="0"/>
              <a:t>労働法とは、公正な労使関係を実現し、労働者の地位向上を図ろうとする法律の総称。</a:t>
            </a:r>
            <a:endParaRPr lang="en-US" altLang="ja-JP" dirty="0"/>
          </a:p>
          <a:p>
            <a:pPr>
              <a:buFont typeface="Wingdings" panose="05000000000000000000" pitchFamily="2" charset="2"/>
              <a:buChar char="Ø"/>
            </a:pPr>
            <a:r>
              <a:rPr lang="ja-JP" altLang="en-US" dirty="0"/>
              <a:t>集団的労働関係法と個別的労働関係法の</a:t>
            </a:r>
            <a:r>
              <a:rPr lang="en-US" altLang="ja-JP" dirty="0"/>
              <a:t>2</a:t>
            </a:r>
            <a:r>
              <a:rPr lang="ja-JP" altLang="en-US" dirty="0"/>
              <a:t>つに大別される。</a:t>
            </a:r>
            <a:endParaRPr lang="en-US" altLang="ja-JP" dirty="0"/>
          </a:p>
          <a:p>
            <a:pPr>
              <a:buFont typeface="Wingdings" panose="05000000000000000000" pitchFamily="2" charset="2"/>
              <a:buChar char="Ø"/>
            </a:pPr>
            <a:r>
              <a:rPr lang="ja-JP" altLang="en-US" dirty="0"/>
              <a:t>集団的労働関係法とは、労働組合法のこと。</a:t>
            </a:r>
            <a:endParaRPr lang="en-US" altLang="ja-JP" dirty="0"/>
          </a:p>
          <a:p>
            <a:pPr>
              <a:buFont typeface="Wingdings" panose="05000000000000000000" pitchFamily="2" charset="2"/>
              <a:buChar char="Ø"/>
            </a:pPr>
            <a:r>
              <a:rPr lang="ja-JP" altLang="en-US" dirty="0"/>
              <a:t>労働市場には自由市場の価格決定メカニズムが働かないという問題（</a:t>
            </a:r>
            <a:r>
              <a:rPr lang="ja-JP" altLang="en-US" sz="2400" dirty="0"/>
              <a:t>売り惜しみのきかない労働力という特殊な財を提供して対価を得て生活するがゆえに、相手方との個別の交渉においては交渉力に格差が生じ、契約自由の原則を貫徹しては不当な結果が生じるという問題</a:t>
            </a:r>
            <a:r>
              <a:rPr lang="ja-JP" altLang="en-US" dirty="0"/>
              <a:t>）→労働組合の必要性</a:t>
            </a:r>
            <a:endParaRPr lang="en-US" altLang="ja-JP" dirty="0"/>
          </a:p>
        </p:txBody>
      </p:sp>
      <p:sp>
        <p:nvSpPr>
          <p:cNvPr id="3" name="スライド番号プレースホルダー 2">
            <a:extLst>
              <a:ext uri="{FF2B5EF4-FFF2-40B4-BE49-F238E27FC236}">
                <a16:creationId xmlns:a16="http://schemas.microsoft.com/office/drawing/2014/main" id="{0B92603F-6D4B-4DF5-82E0-8858797C3F8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4478C0-9DA6-4E53-8C8E-C2795A9EDBAB}" type="slidenum">
              <a:rPr kumimoji="1" lang="ja-JP" altLang="en-US" sz="1083" b="0" i="0" u="none" strike="noStrike" kern="1200" cap="none" spc="0" normalizeH="0" baseline="0" noProof="0" smtClean="0">
                <a:ln>
                  <a:noFill/>
                </a:ln>
                <a:solidFill>
                  <a:prstClr val="black"/>
                </a:solidFill>
                <a:effectLst/>
                <a:uLnTx/>
                <a:uFillTx/>
                <a:latin typeface="Lucida Sans Unicode"/>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083" b="0" i="0" u="none" strike="noStrike" kern="1200" cap="none" spc="0" normalizeH="0" baseline="0" noProof="0">
              <a:ln>
                <a:noFill/>
              </a:ln>
              <a:solidFill>
                <a:prstClr val="black"/>
              </a:solidFill>
              <a:effectLst/>
              <a:uLnTx/>
              <a:uFillTx/>
              <a:latin typeface="Lucida Sans Unicode"/>
              <a:ea typeface="ＭＳ Ｐゴシック" panose="020B0600070205080204" pitchFamily="50" charset="-128"/>
              <a:cs typeface="+mn-cs"/>
            </a:endParaRPr>
          </a:p>
        </p:txBody>
      </p:sp>
      <p:sp>
        <p:nvSpPr>
          <p:cNvPr id="4" name="タイトル 3">
            <a:extLst>
              <a:ext uri="{FF2B5EF4-FFF2-40B4-BE49-F238E27FC236}">
                <a16:creationId xmlns:a16="http://schemas.microsoft.com/office/drawing/2014/main" id="{B0B25C5E-0EC6-47DA-906B-0C4EB3712EE7}"/>
              </a:ext>
            </a:extLst>
          </p:cNvPr>
          <p:cNvSpPr>
            <a:spLocks noGrp="1"/>
          </p:cNvSpPr>
          <p:nvPr>
            <p:ph type="title"/>
          </p:nvPr>
        </p:nvSpPr>
        <p:spPr/>
        <p:txBody>
          <a:bodyPr>
            <a:normAutofit/>
          </a:bodyPr>
          <a:lstStyle/>
          <a:p>
            <a:r>
              <a:rPr kumimoji="1" lang="ja-JP" altLang="en-US" dirty="0"/>
              <a:t>１．</a:t>
            </a:r>
            <a:r>
              <a:rPr lang="ja-JP" altLang="en-US" dirty="0"/>
              <a:t>労働法</a:t>
            </a:r>
            <a:r>
              <a:rPr kumimoji="1" lang="ja-JP" altLang="en-US" dirty="0"/>
              <a:t>とは何か？</a:t>
            </a:r>
          </a:p>
        </p:txBody>
      </p:sp>
    </p:spTree>
    <p:extLst>
      <p:ext uri="{BB962C8B-B14F-4D97-AF65-F5344CB8AC3E}">
        <p14:creationId xmlns:p14="http://schemas.microsoft.com/office/powerpoint/2010/main" val="237603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A1966D7-E446-D088-DB4A-54BA2E320AF0}"/>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ja-JP" altLang="en-US" dirty="0"/>
              <a:t>労働組合法は、憲法</a:t>
            </a:r>
            <a:r>
              <a:rPr lang="en-US" altLang="ja-JP" dirty="0"/>
              <a:t>28</a:t>
            </a:r>
            <a:r>
              <a:rPr lang="ja-JP" altLang="en-US" dirty="0"/>
              <a:t>条に基づく。</a:t>
            </a:r>
            <a:endParaRPr lang="en-US" altLang="ja-JP" dirty="0"/>
          </a:p>
          <a:p>
            <a:pPr>
              <a:buFont typeface="Wingdings" panose="05000000000000000000" pitchFamily="2" charset="2"/>
              <a:buChar char="Ø"/>
            </a:pPr>
            <a:r>
              <a:rPr lang="ja-JP" altLang="en-US" dirty="0"/>
              <a:t>憲法</a:t>
            </a:r>
            <a:r>
              <a:rPr lang="en-US" altLang="ja-JP" dirty="0"/>
              <a:t>28</a:t>
            </a:r>
            <a:r>
              <a:rPr lang="ja-JP" altLang="en-US" dirty="0"/>
              <a:t>条</a:t>
            </a:r>
            <a:endParaRPr lang="en-US" altLang="ja-JP" dirty="0"/>
          </a:p>
          <a:p>
            <a:pPr marL="118869" indent="0">
              <a:buNone/>
            </a:pPr>
            <a:r>
              <a:rPr lang="ja-JP" altLang="en-US" dirty="0"/>
              <a:t>　「勤労者の団結する権利及び団体交渉その他の団体行動をする権利は、これを保障する。」</a:t>
            </a:r>
            <a:endParaRPr lang="en-US" altLang="ja-JP" dirty="0"/>
          </a:p>
          <a:p>
            <a:pPr marL="118869" indent="0">
              <a:buNone/>
            </a:pPr>
            <a:r>
              <a:rPr lang="ja-JP" altLang="en-US" dirty="0"/>
              <a:t>　→労働三権</a:t>
            </a:r>
            <a:endParaRPr lang="en-US" altLang="ja-JP" dirty="0"/>
          </a:p>
          <a:p>
            <a:pPr marL="118869" indent="0">
              <a:buNone/>
            </a:pPr>
            <a:r>
              <a:rPr lang="ja-JP" altLang="en-US" dirty="0"/>
              <a:t>　①団結権、②団体交渉権、③団体行動権</a:t>
            </a:r>
            <a:endParaRPr lang="en-US" altLang="ja-JP" dirty="0"/>
          </a:p>
          <a:p>
            <a:pPr marL="118869" indent="0">
              <a:buNone/>
            </a:pPr>
            <a:endParaRPr lang="en-US" altLang="ja-JP" dirty="0"/>
          </a:p>
          <a:p>
            <a:pPr>
              <a:buFont typeface="Wingdings" panose="05000000000000000000" pitchFamily="2" charset="2"/>
              <a:buChar char="Ø"/>
            </a:pPr>
            <a:r>
              <a:rPr lang="ja-JP" altLang="en-US" u="sng" dirty="0"/>
              <a:t>労働法の基本理念</a:t>
            </a:r>
            <a:endParaRPr lang="en-US" altLang="ja-JP" u="sng" dirty="0"/>
          </a:p>
          <a:p>
            <a:pPr marL="118869" indent="0">
              <a:buNone/>
            </a:pPr>
            <a:r>
              <a:rPr lang="ja-JP" altLang="en-US" dirty="0"/>
              <a:t>　労働者の団結を促し、労使の対等交渉による労働条件の向上を支援。　</a:t>
            </a:r>
          </a:p>
          <a:p>
            <a:pPr marL="118869" indent="0">
              <a:buNone/>
            </a:pPr>
            <a:r>
              <a:rPr lang="ja-JP" altLang="en-US" dirty="0"/>
              <a:t>　それにより労働者の地位向上を図る。</a:t>
            </a:r>
          </a:p>
          <a:p>
            <a:pPr marL="118869" indent="0">
              <a:buNone/>
            </a:pPr>
            <a:endParaRPr lang="en-US" altLang="ja-JP" dirty="0"/>
          </a:p>
        </p:txBody>
      </p:sp>
      <p:sp>
        <p:nvSpPr>
          <p:cNvPr id="3" name="スライド番号プレースホルダー 2">
            <a:extLst>
              <a:ext uri="{FF2B5EF4-FFF2-40B4-BE49-F238E27FC236}">
                <a16:creationId xmlns:a16="http://schemas.microsoft.com/office/drawing/2014/main" id="{F5C1E854-8CA7-6470-A651-AF1ADA5CB1D8}"/>
              </a:ext>
            </a:extLst>
          </p:cNvPr>
          <p:cNvSpPr>
            <a:spLocks noGrp="1"/>
          </p:cNvSpPr>
          <p:nvPr>
            <p:ph type="sldNum" sz="quarter" idx="12"/>
          </p:nvPr>
        </p:nvSpPr>
        <p:spPr/>
        <p:txBody>
          <a:bodyPr/>
          <a:lstStyle/>
          <a:p>
            <a:fld id="{2D4478C0-9DA6-4E53-8C8E-C2795A9EDBAB}" type="slidenum">
              <a:rPr kumimoji="1" lang="ja-JP" altLang="en-US" smtClean="0"/>
              <a:t>4</a:t>
            </a:fld>
            <a:endParaRPr kumimoji="1" lang="ja-JP" altLang="en-US"/>
          </a:p>
        </p:txBody>
      </p:sp>
      <p:sp>
        <p:nvSpPr>
          <p:cNvPr id="4" name="タイトル 3">
            <a:extLst>
              <a:ext uri="{FF2B5EF4-FFF2-40B4-BE49-F238E27FC236}">
                <a16:creationId xmlns:a16="http://schemas.microsoft.com/office/drawing/2014/main" id="{3EABBE7C-D510-3785-EBF5-6A0E33EAE871}"/>
              </a:ext>
            </a:extLst>
          </p:cNvPr>
          <p:cNvSpPr>
            <a:spLocks noGrp="1"/>
          </p:cNvSpPr>
          <p:nvPr>
            <p:ph type="title"/>
          </p:nvPr>
        </p:nvSpPr>
        <p:spPr/>
        <p:txBody>
          <a:bodyPr/>
          <a:lstStyle/>
          <a:p>
            <a:r>
              <a:rPr kumimoji="1" lang="ja-JP" altLang="en-US" dirty="0"/>
              <a:t>１．</a:t>
            </a:r>
            <a:r>
              <a:rPr lang="ja-JP" altLang="en-US" dirty="0"/>
              <a:t>労働法</a:t>
            </a:r>
            <a:r>
              <a:rPr kumimoji="1" lang="ja-JP" altLang="en-US" dirty="0"/>
              <a:t>とは何か？</a:t>
            </a:r>
          </a:p>
        </p:txBody>
      </p:sp>
    </p:spTree>
    <p:extLst>
      <p:ext uri="{BB962C8B-B14F-4D97-AF65-F5344CB8AC3E}">
        <p14:creationId xmlns:p14="http://schemas.microsoft.com/office/powerpoint/2010/main" val="421817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A7DEB4E-D666-CAE3-FFA5-22DE4BF4EC2E}"/>
              </a:ext>
            </a:extLst>
          </p:cNvPr>
          <p:cNvSpPr>
            <a:spLocks noGrp="1"/>
          </p:cNvSpPr>
          <p:nvPr>
            <p:ph idx="1"/>
          </p:nvPr>
        </p:nvSpPr>
        <p:spPr>
          <a:xfrm>
            <a:off x="495300" y="1481328"/>
            <a:ext cx="8915400" cy="5188031"/>
          </a:xfrm>
        </p:spPr>
        <p:txBody>
          <a:bodyPr>
            <a:normAutofit fontScale="77500" lnSpcReduction="20000"/>
          </a:bodyPr>
          <a:lstStyle/>
          <a:p>
            <a:r>
              <a:rPr kumimoji="1" lang="ja-JP" altLang="en-US" dirty="0"/>
              <a:t>労働条件の最低基準を定めるのが労働基準法（１条２項）</a:t>
            </a:r>
          </a:p>
          <a:p>
            <a:r>
              <a:rPr kumimoji="1" lang="ja-JP" altLang="en-US" dirty="0"/>
              <a:t>労基法は強行法規（１３条）</a:t>
            </a:r>
            <a:endParaRPr kumimoji="1" lang="en-US" altLang="ja-JP" dirty="0"/>
          </a:p>
          <a:p>
            <a:r>
              <a:rPr kumimoji="1" lang="ja-JP" altLang="en-US" dirty="0"/>
              <a:t>労基法は、個別的労働関係法の基本法であり、労使の自由な交渉によっても下回ることを許さない最低基準を定める。</a:t>
            </a:r>
          </a:p>
          <a:p>
            <a:endParaRPr kumimoji="1" lang="ja-JP" altLang="en-US" dirty="0"/>
          </a:p>
          <a:p>
            <a:r>
              <a:rPr kumimoji="1" lang="ja-JP" altLang="en-US" dirty="0"/>
              <a:t>第１条第</a:t>
            </a:r>
            <a:r>
              <a:rPr kumimoji="1" lang="en-US" altLang="ja-JP" dirty="0"/>
              <a:t>1</a:t>
            </a:r>
            <a:r>
              <a:rPr kumimoji="1" lang="ja-JP" altLang="en-US" dirty="0"/>
              <a:t>項　労働条件は、労働者が人たるに値する生活を営むための必要を充たすべきものでなければならない。</a:t>
            </a:r>
          </a:p>
          <a:p>
            <a:endParaRPr kumimoji="1" lang="ja-JP" altLang="en-US" dirty="0"/>
          </a:p>
          <a:p>
            <a:r>
              <a:rPr kumimoji="1" lang="ja-JP" altLang="en-US" dirty="0"/>
              <a:t>第</a:t>
            </a:r>
            <a:r>
              <a:rPr kumimoji="1" lang="en-US" altLang="ja-JP" dirty="0"/>
              <a:t>2</a:t>
            </a:r>
            <a:r>
              <a:rPr kumimoji="1" lang="ja-JP" altLang="en-US" dirty="0"/>
              <a:t>項　この法律で定める労働条件の基準は最低のものであるから、労働関係の当事者は、この基準を理由として労働条件を低下させてはならないことはもとより、その向上を図るように努めなければならない。</a:t>
            </a:r>
          </a:p>
          <a:p>
            <a:endParaRPr kumimoji="1" lang="ja-JP" altLang="en-US" dirty="0"/>
          </a:p>
          <a:p>
            <a:r>
              <a:rPr kumimoji="1" lang="ja-JP" altLang="en-US" dirty="0"/>
              <a:t>第</a:t>
            </a:r>
            <a:r>
              <a:rPr kumimoji="1" lang="en-US" altLang="ja-JP" dirty="0"/>
              <a:t>13</a:t>
            </a:r>
            <a:r>
              <a:rPr kumimoji="1" lang="ja-JP" altLang="en-US" dirty="0"/>
              <a:t>条この法律で定める基準に達しない労働条件を定める労働契約は、その部分については無効とする。この場合において、無効となつた部分は、この法律で定める基準による。 </a:t>
            </a:r>
          </a:p>
        </p:txBody>
      </p:sp>
      <p:sp>
        <p:nvSpPr>
          <p:cNvPr id="3" name="スライド番号プレースホルダー 2">
            <a:extLst>
              <a:ext uri="{FF2B5EF4-FFF2-40B4-BE49-F238E27FC236}">
                <a16:creationId xmlns:a16="http://schemas.microsoft.com/office/drawing/2014/main" id="{D3CE8337-83DB-4768-2493-25804568F9B6}"/>
              </a:ext>
            </a:extLst>
          </p:cNvPr>
          <p:cNvSpPr>
            <a:spLocks noGrp="1"/>
          </p:cNvSpPr>
          <p:nvPr>
            <p:ph type="sldNum" sz="quarter" idx="12"/>
          </p:nvPr>
        </p:nvSpPr>
        <p:spPr/>
        <p:txBody>
          <a:bodyPr/>
          <a:lstStyle/>
          <a:p>
            <a:fld id="{2D4478C0-9DA6-4E53-8C8E-C2795A9EDBAB}" type="slidenum">
              <a:rPr kumimoji="1" lang="ja-JP" altLang="en-US" smtClean="0"/>
              <a:t>5</a:t>
            </a:fld>
            <a:endParaRPr kumimoji="1" lang="ja-JP" altLang="en-US"/>
          </a:p>
        </p:txBody>
      </p:sp>
      <p:sp>
        <p:nvSpPr>
          <p:cNvPr id="4" name="タイトル 3">
            <a:extLst>
              <a:ext uri="{FF2B5EF4-FFF2-40B4-BE49-F238E27FC236}">
                <a16:creationId xmlns:a16="http://schemas.microsoft.com/office/drawing/2014/main" id="{C4A084C4-0F50-1284-7C5E-4F32A2AFCB35}"/>
              </a:ext>
            </a:extLst>
          </p:cNvPr>
          <p:cNvSpPr>
            <a:spLocks noGrp="1"/>
          </p:cNvSpPr>
          <p:nvPr>
            <p:ph type="title"/>
          </p:nvPr>
        </p:nvSpPr>
        <p:spPr/>
        <p:txBody>
          <a:bodyPr/>
          <a:lstStyle/>
          <a:p>
            <a:r>
              <a:rPr lang="ja-JP" altLang="en-US" dirty="0"/>
              <a:t>２</a:t>
            </a:r>
            <a:r>
              <a:rPr kumimoji="1" lang="ja-JP" altLang="en-US" dirty="0"/>
              <a:t>．労働基準法とは</a:t>
            </a:r>
          </a:p>
        </p:txBody>
      </p:sp>
    </p:spTree>
    <p:extLst>
      <p:ext uri="{BB962C8B-B14F-4D97-AF65-F5344CB8AC3E}">
        <p14:creationId xmlns:p14="http://schemas.microsoft.com/office/powerpoint/2010/main" val="84306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6AC16F-8696-1C24-C5AE-542B5234B816}"/>
              </a:ext>
            </a:extLst>
          </p:cNvPr>
          <p:cNvSpPr>
            <a:spLocks noGrp="1"/>
          </p:cNvSpPr>
          <p:nvPr>
            <p:ph idx="1"/>
          </p:nvPr>
        </p:nvSpPr>
        <p:spPr>
          <a:xfrm>
            <a:off x="495300" y="1481328"/>
            <a:ext cx="8915400" cy="5188031"/>
          </a:xfrm>
        </p:spPr>
        <p:txBody>
          <a:bodyPr>
            <a:normAutofit/>
          </a:bodyPr>
          <a:lstStyle/>
          <a:p>
            <a:r>
              <a:rPr kumimoji="1" lang="ja-JP" altLang="en-US" dirty="0"/>
              <a:t>強行法規である労基法にも例外規定はある。</a:t>
            </a:r>
            <a:endParaRPr kumimoji="1" lang="en-US" altLang="ja-JP" dirty="0"/>
          </a:p>
          <a:p>
            <a:r>
              <a:rPr lang="ja-JP" altLang="en-US" dirty="0"/>
              <a:t>例：３６協定。１日８時間週４０時間労働（３２条）という規制を、３６条の労使協定があれば解除するという例外規定。</a:t>
            </a:r>
            <a:endParaRPr kumimoji="1" lang="en-US" altLang="ja-JP" dirty="0"/>
          </a:p>
          <a:p>
            <a:r>
              <a:rPr lang="ja-JP" altLang="en-US" dirty="0"/>
              <a:t>デロゲーション（</a:t>
            </a:r>
            <a:r>
              <a:rPr lang="en-US" altLang="ja-JP" dirty="0"/>
              <a:t>derogation</a:t>
            </a:r>
            <a:r>
              <a:rPr lang="ja-JP" altLang="en-US" dirty="0"/>
              <a:t>）＝強行法規からの逸脱　欧州でデロゲーション（</a:t>
            </a:r>
            <a:r>
              <a:rPr lang="en-US" altLang="ja-JP" dirty="0"/>
              <a:t>derogation</a:t>
            </a:r>
            <a:r>
              <a:rPr lang="ja-JP" altLang="en-US" dirty="0"/>
              <a:t>）と呼ばれる。</a:t>
            </a:r>
            <a:endParaRPr kumimoji="1" lang="en-US" altLang="ja-JP" dirty="0"/>
          </a:p>
          <a:p>
            <a:r>
              <a:rPr kumimoji="1" lang="ja-JP" altLang="en-US" dirty="0"/>
              <a:t>労働者の集団的同意がある場合に，強行法規の例外を認めるもの。</a:t>
            </a:r>
            <a:endParaRPr kumimoji="1" lang="en-US" altLang="ja-JP" dirty="0"/>
          </a:p>
          <a:p>
            <a:endParaRPr kumimoji="1" lang="ja-JP" altLang="en-US" dirty="0"/>
          </a:p>
        </p:txBody>
      </p:sp>
      <p:sp>
        <p:nvSpPr>
          <p:cNvPr id="3" name="スライド番号プレースホルダー 2">
            <a:extLst>
              <a:ext uri="{FF2B5EF4-FFF2-40B4-BE49-F238E27FC236}">
                <a16:creationId xmlns:a16="http://schemas.microsoft.com/office/drawing/2014/main" id="{F6FB7E1A-ECCC-A6E4-087A-6081837839D4}"/>
              </a:ext>
            </a:extLst>
          </p:cNvPr>
          <p:cNvSpPr>
            <a:spLocks noGrp="1"/>
          </p:cNvSpPr>
          <p:nvPr>
            <p:ph type="sldNum" sz="quarter" idx="12"/>
          </p:nvPr>
        </p:nvSpPr>
        <p:spPr/>
        <p:txBody>
          <a:bodyPr/>
          <a:lstStyle/>
          <a:p>
            <a:fld id="{2D4478C0-9DA6-4E53-8C8E-C2795A9EDBAB}" type="slidenum">
              <a:rPr kumimoji="1" lang="ja-JP" altLang="en-US" smtClean="0"/>
              <a:t>6</a:t>
            </a:fld>
            <a:endParaRPr kumimoji="1" lang="ja-JP" altLang="en-US"/>
          </a:p>
        </p:txBody>
      </p:sp>
      <p:sp>
        <p:nvSpPr>
          <p:cNvPr id="4" name="タイトル 3">
            <a:extLst>
              <a:ext uri="{FF2B5EF4-FFF2-40B4-BE49-F238E27FC236}">
                <a16:creationId xmlns:a16="http://schemas.microsoft.com/office/drawing/2014/main" id="{A2C9CB3F-216F-EB31-B1CB-4395C7A452AA}"/>
              </a:ext>
            </a:extLst>
          </p:cNvPr>
          <p:cNvSpPr>
            <a:spLocks noGrp="1"/>
          </p:cNvSpPr>
          <p:nvPr>
            <p:ph type="title"/>
          </p:nvPr>
        </p:nvSpPr>
        <p:spPr/>
        <p:txBody>
          <a:bodyPr>
            <a:normAutofit fontScale="90000"/>
          </a:bodyPr>
          <a:lstStyle/>
          <a:p>
            <a:pPr marL="715963" indent="-715963"/>
            <a:r>
              <a:rPr lang="ja-JP" altLang="en-US" dirty="0"/>
              <a:t>３</a:t>
            </a:r>
            <a:r>
              <a:rPr kumimoji="1" lang="ja-JP" altLang="en-US" dirty="0"/>
              <a:t>．労基法の例外規定（デロゲーション）とその問題点</a:t>
            </a:r>
          </a:p>
        </p:txBody>
      </p:sp>
    </p:spTree>
    <p:extLst>
      <p:ext uri="{BB962C8B-B14F-4D97-AF65-F5344CB8AC3E}">
        <p14:creationId xmlns:p14="http://schemas.microsoft.com/office/powerpoint/2010/main" val="73762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F19AE87-C479-9361-9953-10DD522B68D4}"/>
              </a:ext>
            </a:extLst>
          </p:cNvPr>
          <p:cNvSpPr>
            <a:spLocks noGrp="1"/>
          </p:cNvSpPr>
          <p:nvPr>
            <p:ph idx="1"/>
          </p:nvPr>
        </p:nvSpPr>
        <p:spPr>
          <a:xfrm>
            <a:off x="495300" y="1481329"/>
            <a:ext cx="8915400" cy="4755983"/>
          </a:xfrm>
        </p:spPr>
        <p:txBody>
          <a:bodyPr>
            <a:normAutofit/>
          </a:bodyPr>
          <a:lstStyle/>
          <a:p>
            <a:r>
              <a:rPr kumimoji="1" lang="ja-JP" altLang="en-US" dirty="0"/>
              <a:t>欧州の場合，この逸脱を認めるためには，産別レベルの労働組合の合意が必要とされる。</a:t>
            </a:r>
            <a:endParaRPr kumimoji="1" lang="en-US" altLang="ja-JP" dirty="0"/>
          </a:p>
          <a:p>
            <a:r>
              <a:rPr kumimoji="1" lang="ja-JP" altLang="en-US" dirty="0"/>
              <a:t>これは国家法の最低基準の変更を公正妥当に判断しうる主体は，使用者と十分に対抗しうる力を持った当事者であるべきとの考慮によるもの。</a:t>
            </a:r>
            <a:endParaRPr kumimoji="1" lang="en-US" altLang="ja-JP" dirty="0"/>
          </a:p>
          <a:p>
            <a:r>
              <a:rPr kumimoji="1" lang="ja-JP" altLang="en-US" dirty="0"/>
              <a:t>これに対して，日本においては，</a:t>
            </a:r>
            <a:r>
              <a:rPr kumimoji="1" lang="ja-JP" altLang="en-US" u="sng" dirty="0"/>
              <a:t>事業場の労働者の過半数を組織する労働組合のみならず，過半数組合が存在しない場合には事業場の労働者の過半数を代表する個人（過半数代表者）との間での協定によって，逸脱を認めている点に問題</a:t>
            </a:r>
            <a:r>
              <a:rPr lang="ja-JP" altLang="en-US" dirty="0"/>
              <a:t>が</a:t>
            </a:r>
            <a:r>
              <a:rPr kumimoji="1" lang="ja-JP" altLang="en-US" dirty="0"/>
              <a:t>ある。</a:t>
            </a:r>
            <a:endParaRPr kumimoji="1" lang="en-US" altLang="ja-JP" dirty="0"/>
          </a:p>
          <a:p>
            <a:endParaRPr kumimoji="1" lang="ja-JP" altLang="en-US" dirty="0"/>
          </a:p>
        </p:txBody>
      </p:sp>
      <p:sp>
        <p:nvSpPr>
          <p:cNvPr id="3" name="スライド番号プレースホルダー 2">
            <a:extLst>
              <a:ext uri="{FF2B5EF4-FFF2-40B4-BE49-F238E27FC236}">
                <a16:creationId xmlns:a16="http://schemas.microsoft.com/office/drawing/2014/main" id="{5760FDD4-7239-22EB-D076-D54A0BB77258}"/>
              </a:ext>
            </a:extLst>
          </p:cNvPr>
          <p:cNvSpPr>
            <a:spLocks noGrp="1"/>
          </p:cNvSpPr>
          <p:nvPr>
            <p:ph type="sldNum" sz="quarter" idx="12"/>
          </p:nvPr>
        </p:nvSpPr>
        <p:spPr/>
        <p:txBody>
          <a:bodyPr/>
          <a:lstStyle/>
          <a:p>
            <a:fld id="{2D4478C0-9DA6-4E53-8C8E-C2795A9EDBAB}" type="slidenum">
              <a:rPr kumimoji="1" lang="ja-JP" altLang="en-US" smtClean="0"/>
              <a:t>7</a:t>
            </a:fld>
            <a:endParaRPr kumimoji="1" lang="ja-JP" altLang="en-US"/>
          </a:p>
        </p:txBody>
      </p:sp>
      <p:sp>
        <p:nvSpPr>
          <p:cNvPr id="4" name="タイトル 3">
            <a:extLst>
              <a:ext uri="{FF2B5EF4-FFF2-40B4-BE49-F238E27FC236}">
                <a16:creationId xmlns:a16="http://schemas.microsoft.com/office/drawing/2014/main" id="{ECDDDF9C-478E-8F8D-6F2F-756239945DAC}"/>
              </a:ext>
            </a:extLst>
          </p:cNvPr>
          <p:cNvSpPr>
            <a:spLocks noGrp="1"/>
          </p:cNvSpPr>
          <p:nvPr>
            <p:ph type="title"/>
          </p:nvPr>
        </p:nvSpPr>
        <p:spPr/>
        <p:txBody>
          <a:bodyPr>
            <a:normAutofit fontScale="90000"/>
          </a:bodyPr>
          <a:lstStyle/>
          <a:p>
            <a:pPr marL="625475" indent="-625475"/>
            <a:r>
              <a:rPr lang="ja-JP" altLang="en-US" dirty="0"/>
              <a:t>３</a:t>
            </a:r>
            <a:r>
              <a:rPr kumimoji="1" lang="ja-JP" altLang="en-US" dirty="0"/>
              <a:t>．労基法の例外規定（デロゲーション）とその問題点</a:t>
            </a:r>
          </a:p>
        </p:txBody>
      </p:sp>
    </p:spTree>
    <p:extLst>
      <p:ext uri="{BB962C8B-B14F-4D97-AF65-F5344CB8AC3E}">
        <p14:creationId xmlns:p14="http://schemas.microsoft.com/office/powerpoint/2010/main" val="1719962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F4493C0-47D5-91F4-4317-7D56602559AD}"/>
              </a:ext>
            </a:extLst>
          </p:cNvPr>
          <p:cNvSpPr>
            <a:spLocks noGrp="1"/>
          </p:cNvSpPr>
          <p:nvPr>
            <p:ph idx="1"/>
          </p:nvPr>
        </p:nvSpPr>
        <p:spPr/>
        <p:txBody>
          <a:bodyPr>
            <a:normAutofit fontScale="92500" lnSpcReduction="20000"/>
          </a:bodyPr>
          <a:lstStyle/>
          <a:p>
            <a:r>
              <a:rPr kumimoji="1" lang="ja-JP" altLang="en-US" dirty="0"/>
              <a:t>①事業場の労働者の過半数を組織する労働組合がある場合にはその</a:t>
            </a:r>
            <a:r>
              <a:rPr kumimoji="1" lang="ja-JP" altLang="en-US" u="sng" dirty="0"/>
              <a:t>労働組合</a:t>
            </a:r>
            <a:r>
              <a:rPr kumimoji="1" lang="ja-JP" altLang="en-US" dirty="0"/>
              <a:t>，②それがない場合には</a:t>
            </a:r>
            <a:r>
              <a:rPr kumimoji="1" lang="ja-JP" altLang="en-US" u="sng" dirty="0"/>
              <a:t>労働者の過半数を代表する者</a:t>
            </a:r>
            <a:r>
              <a:rPr kumimoji="1" lang="ja-JP" altLang="en-US" dirty="0"/>
              <a:t>との書面による協定（いわゆる「労使協定」）</a:t>
            </a:r>
            <a:endParaRPr kumimoji="1" lang="en-US" altLang="ja-JP" dirty="0"/>
          </a:p>
          <a:p>
            <a:r>
              <a:rPr lang="ja-JP" altLang="en-US" dirty="0"/>
              <a:t>③</a:t>
            </a:r>
            <a:r>
              <a:rPr kumimoji="1" lang="ja-JP" altLang="en-US" dirty="0"/>
              <a:t>事業場の労働条件の調査審議を行う労使半数ずつで組織された委員会（労使委員会）の委員の</a:t>
            </a:r>
            <a:r>
              <a:rPr kumimoji="1" lang="en-US" altLang="ja-JP" dirty="0"/>
              <a:t>5</a:t>
            </a:r>
            <a:r>
              <a:rPr kumimoji="1" lang="ja-JP" altLang="en-US" dirty="0"/>
              <a:t>分の</a:t>
            </a:r>
            <a:r>
              <a:rPr kumimoji="1" lang="en-US" altLang="ja-JP" dirty="0"/>
              <a:t>4</a:t>
            </a:r>
            <a:r>
              <a:rPr kumimoji="1" lang="ja-JP" altLang="en-US" dirty="0"/>
              <a:t>以上の多数による決議（いわゆる「労使委員会決議」）</a:t>
            </a:r>
            <a:endParaRPr kumimoji="1" lang="en-US" altLang="ja-JP" dirty="0"/>
          </a:p>
          <a:p>
            <a:r>
              <a:rPr kumimoji="1" lang="ja-JP" altLang="en-US" dirty="0"/>
              <a:t>協定や決議の定める範囲内で労基法の規制を免れることができる。</a:t>
            </a:r>
            <a:endParaRPr kumimoji="1" lang="en-US" altLang="ja-JP" dirty="0"/>
          </a:p>
          <a:p>
            <a:r>
              <a:rPr kumimoji="1" lang="ja-JP" altLang="en-US" dirty="0"/>
              <a:t>事業場における民主的決定に基づいて，当該事業場の多様な実情にあった柔軟な対応をすることを許容する（民主的手続による規制の分権化・柔軟化）</a:t>
            </a:r>
          </a:p>
        </p:txBody>
      </p:sp>
      <p:sp>
        <p:nvSpPr>
          <p:cNvPr id="3" name="スライド番号プレースホルダー 2">
            <a:extLst>
              <a:ext uri="{FF2B5EF4-FFF2-40B4-BE49-F238E27FC236}">
                <a16:creationId xmlns:a16="http://schemas.microsoft.com/office/drawing/2014/main" id="{E02E5480-DBA1-F968-2831-D3C64417C1D2}"/>
              </a:ext>
            </a:extLst>
          </p:cNvPr>
          <p:cNvSpPr>
            <a:spLocks noGrp="1"/>
          </p:cNvSpPr>
          <p:nvPr>
            <p:ph type="sldNum" sz="quarter" idx="12"/>
          </p:nvPr>
        </p:nvSpPr>
        <p:spPr/>
        <p:txBody>
          <a:bodyPr/>
          <a:lstStyle/>
          <a:p>
            <a:fld id="{2D4478C0-9DA6-4E53-8C8E-C2795A9EDBAB}" type="slidenum">
              <a:rPr kumimoji="1" lang="ja-JP" altLang="en-US" smtClean="0"/>
              <a:t>8</a:t>
            </a:fld>
            <a:endParaRPr kumimoji="1" lang="ja-JP" altLang="en-US"/>
          </a:p>
        </p:txBody>
      </p:sp>
      <p:sp>
        <p:nvSpPr>
          <p:cNvPr id="4" name="タイトル 3">
            <a:extLst>
              <a:ext uri="{FF2B5EF4-FFF2-40B4-BE49-F238E27FC236}">
                <a16:creationId xmlns:a16="http://schemas.microsoft.com/office/drawing/2014/main" id="{81EF1263-34BD-FA5B-0A14-CAD53C09316E}"/>
              </a:ext>
            </a:extLst>
          </p:cNvPr>
          <p:cNvSpPr>
            <a:spLocks noGrp="1"/>
          </p:cNvSpPr>
          <p:nvPr>
            <p:ph type="title"/>
          </p:nvPr>
        </p:nvSpPr>
        <p:spPr/>
        <p:txBody>
          <a:bodyPr/>
          <a:lstStyle/>
          <a:p>
            <a:r>
              <a:rPr kumimoji="1" lang="ja-JP" altLang="en-US" dirty="0"/>
              <a:t>４．</a:t>
            </a:r>
            <a:r>
              <a:rPr lang="ja-JP" altLang="en-US" dirty="0"/>
              <a:t>労基法の</a:t>
            </a:r>
            <a:r>
              <a:rPr kumimoji="1" lang="ja-JP" altLang="en-US" dirty="0"/>
              <a:t>例外規定の具体例</a:t>
            </a:r>
          </a:p>
        </p:txBody>
      </p:sp>
    </p:spTree>
    <p:extLst>
      <p:ext uri="{BB962C8B-B14F-4D97-AF65-F5344CB8AC3E}">
        <p14:creationId xmlns:p14="http://schemas.microsoft.com/office/powerpoint/2010/main" val="307568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1AC5B26-2EE3-7E19-A288-EC09E81ED838}"/>
              </a:ext>
            </a:extLst>
          </p:cNvPr>
          <p:cNvSpPr>
            <a:spLocks noGrp="1"/>
          </p:cNvSpPr>
          <p:nvPr>
            <p:ph idx="1"/>
          </p:nvPr>
        </p:nvSpPr>
        <p:spPr>
          <a:xfrm>
            <a:off x="495300" y="1481329"/>
            <a:ext cx="8915400" cy="4926616"/>
          </a:xfrm>
        </p:spPr>
        <p:txBody>
          <a:bodyPr>
            <a:normAutofit fontScale="77500" lnSpcReduction="20000"/>
          </a:bodyPr>
          <a:lstStyle/>
          <a:p>
            <a:r>
              <a:rPr kumimoji="1" lang="ja-JP" altLang="en-US" dirty="0"/>
              <a:t>労使協定または労使委員会決議による例外設定は，労基法上明文で定められている場合に限り認められる。</a:t>
            </a:r>
            <a:endParaRPr kumimoji="1" lang="en-US" altLang="ja-JP" dirty="0"/>
          </a:p>
          <a:p>
            <a:r>
              <a:rPr kumimoji="1" lang="ja-JP" altLang="en-US" dirty="0"/>
              <a:t>労使協定の代表例は，時間外労働・休日労働についての例外を定める労使協定（</a:t>
            </a:r>
            <a:r>
              <a:rPr kumimoji="1" lang="en-US" altLang="ja-JP" dirty="0"/>
              <a:t>36</a:t>
            </a:r>
            <a:r>
              <a:rPr kumimoji="1" lang="ja-JP" altLang="en-US" dirty="0"/>
              <a:t>条</a:t>
            </a:r>
            <a:r>
              <a:rPr kumimoji="1" lang="en-US" altLang="ja-JP" dirty="0"/>
              <a:t>1</a:t>
            </a:r>
            <a:r>
              <a:rPr kumimoji="1" lang="ja-JP" altLang="en-US" dirty="0"/>
              <a:t>項。いわゆる「</a:t>
            </a:r>
            <a:r>
              <a:rPr kumimoji="1" lang="en-US" altLang="ja-JP" dirty="0"/>
              <a:t>36</a:t>
            </a:r>
            <a:r>
              <a:rPr kumimoji="1" lang="ja-JP" altLang="en-US" dirty="0"/>
              <a:t>協定」）。</a:t>
            </a:r>
            <a:endParaRPr kumimoji="1" lang="en-US" altLang="ja-JP" dirty="0"/>
          </a:p>
          <a:p>
            <a:r>
              <a:rPr kumimoji="1" lang="ja-JP" altLang="en-US" dirty="0"/>
              <a:t>その他任意的貯蓄金管理の規制（</a:t>
            </a:r>
            <a:r>
              <a:rPr kumimoji="1" lang="en-US" altLang="ja-JP" dirty="0"/>
              <a:t>18</a:t>
            </a:r>
            <a:r>
              <a:rPr kumimoji="1" lang="ja-JP" altLang="en-US" dirty="0"/>
              <a:t>条</a:t>
            </a:r>
            <a:r>
              <a:rPr kumimoji="1" lang="en-US" altLang="ja-JP" dirty="0"/>
              <a:t>2</a:t>
            </a:r>
            <a:r>
              <a:rPr kumimoji="1" lang="ja-JP" altLang="en-US" dirty="0"/>
              <a:t>項）</a:t>
            </a:r>
            <a:endParaRPr kumimoji="1" lang="en-US" altLang="ja-JP" dirty="0"/>
          </a:p>
          <a:p>
            <a:r>
              <a:rPr kumimoji="1" lang="ja-JP" altLang="en-US" dirty="0"/>
              <a:t>賃金全額払原則の例外（</a:t>
            </a:r>
            <a:r>
              <a:rPr kumimoji="1" lang="en-US" altLang="ja-JP" dirty="0"/>
              <a:t>24</a:t>
            </a:r>
            <a:r>
              <a:rPr kumimoji="1" lang="ja-JP" altLang="en-US" dirty="0"/>
              <a:t>条</a:t>
            </a:r>
            <a:r>
              <a:rPr kumimoji="1" lang="en-US" altLang="ja-JP" dirty="0"/>
              <a:t>1</a:t>
            </a:r>
            <a:r>
              <a:rPr kumimoji="1" lang="ja-JP" altLang="en-US" dirty="0"/>
              <a:t>項ただし書）</a:t>
            </a:r>
            <a:endParaRPr kumimoji="1" lang="en-US" altLang="ja-JP" dirty="0"/>
          </a:p>
          <a:p>
            <a:r>
              <a:rPr kumimoji="1" lang="en-US" altLang="ja-JP" dirty="0"/>
              <a:t>1</a:t>
            </a:r>
            <a:r>
              <a:rPr kumimoji="1" lang="ja-JP" altLang="en-US" dirty="0"/>
              <a:t>か月単位・</a:t>
            </a:r>
            <a:r>
              <a:rPr kumimoji="1" lang="en-US" altLang="ja-JP" dirty="0"/>
              <a:t>1</a:t>
            </a:r>
            <a:r>
              <a:rPr kumimoji="1" lang="ja-JP" altLang="en-US" dirty="0"/>
              <a:t>年単位・</a:t>
            </a:r>
            <a:r>
              <a:rPr kumimoji="1" lang="en-US" altLang="ja-JP" dirty="0"/>
              <a:t>1</a:t>
            </a:r>
            <a:r>
              <a:rPr kumimoji="1" lang="ja-JP" altLang="en-US" dirty="0"/>
              <a:t>週間単位の変形労働時間制の導入</a:t>
            </a:r>
            <a:endParaRPr kumimoji="1" lang="en-US" altLang="ja-JP" dirty="0"/>
          </a:p>
          <a:p>
            <a:r>
              <a:rPr kumimoji="1" lang="ja-JP" altLang="en-US" dirty="0"/>
              <a:t>フレックスタイム制の導入（</a:t>
            </a:r>
            <a:r>
              <a:rPr kumimoji="1" lang="en-US" altLang="ja-JP" dirty="0"/>
              <a:t>32</a:t>
            </a:r>
            <a:r>
              <a:rPr kumimoji="1" lang="ja-JP" altLang="en-US" dirty="0"/>
              <a:t>条の</a:t>
            </a:r>
            <a:r>
              <a:rPr kumimoji="1" lang="en-US" altLang="ja-JP" dirty="0"/>
              <a:t>3</a:t>
            </a:r>
            <a:r>
              <a:rPr kumimoji="1" lang="ja-JP" altLang="en-US" dirty="0"/>
              <a:t>第</a:t>
            </a:r>
            <a:r>
              <a:rPr kumimoji="1" lang="en-US" altLang="ja-JP" dirty="0"/>
              <a:t>1</a:t>
            </a:r>
            <a:r>
              <a:rPr kumimoji="1" lang="ja-JP" altLang="en-US" dirty="0"/>
              <a:t>項）</a:t>
            </a:r>
            <a:endParaRPr kumimoji="1" lang="en-US" altLang="ja-JP" dirty="0"/>
          </a:p>
          <a:p>
            <a:r>
              <a:rPr kumimoji="1" lang="ja-JP" altLang="en-US" dirty="0"/>
              <a:t>休憩一斉付与原則の例外（</a:t>
            </a:r>
            <a:r>
              <a:rPr kumimoji="1" lang="en-US" altLang="ja-JP" dirty="0"/>
              <a:t>34</a:t>
            </a:r>
            <a:r>
              <a:rPr kumimoji="1" lang="ja-JP" altLang="en-US" dirty="0"/>
              <a:t>条</a:t>
            </a:r>
            <a:r>
              <a:rPr kumimoji="1" lang="en-US" altLang="ja-JP" dirty="0"/>
              <a:t>2</a:t>
            </a:r>
            <a:r>
              <a:rPr kumimoji="1" lang="ja-JP" altLang="en-US" dirty="0"/>
              <a:t>項ただし書）</a:t>
            </a:r>
            <a:endParaRPr kumimoji="1" lang="en-US" altLang="ja-JP" dirty="0"/>
          </a:p>
          <a:p>
            <a:r>
              <a:rPr kumimoji="1" lang="ja-JP" altLang="en-US" dirty="0"/>
              <a:t>時間外・休日割増賃金に代わる代替休暇の付与（</a:t>
            </a:r>
            <a:r>
              <a:rPr kumimoji="1" lang="en-US" altLang="ja-JP" dirty="0"/>
              <a:t>37</a:t>
            </a:r>
            <a:r>
              <a:rPr kumimoji="1" lang="ja-JP" altLang="en-US" dirty="0"/>
              <a:t>条</a:t>
            </a:r>
            <a:r>
              <a:rPr kumimoji="1" lang="en-US" altLang="ja-JP" dirty="0"/>
              <a:t>3</a:t>
            </a:r>
            <a:r>
              <a:rPr kumimoji="1" lang="ja-JP" altLang="en-US" dirty="0"/>
              <a:t>項）</a:t>
            </a:r>
            <a:endParaRPr kumimoji="1" lang="en-US" altLang="ja-JP" dirty="0"/>
          </a:p>
          <a:p>
            <a:r>
              <a:rPr kumimoji="1" lang="ja-JP" altLang="en-US" dirty="0"/>
              <a:t>事業場外労働のみなし制のみなし時間の設定（</a:t>
            </a:r>
            <a:r>
              <a:rPr kumimoji="1" lang="en-US" altLang="ja-JP" dirty="0"/>
              <a:t>38</a:t>
            </a:r>
            <a:r>
              <a:rPr kumimoji="1" lang="ja-JP" altLang="en-US" dirty="0"/>
              <a:t>条の</a:t>
            </a:r>
            <a:r>
              <a:rPr kumimoji="1" lang="en-US" altLang="ja-JP" dirty="0"/>
              <a:t>2</a:t>
            </a:r>
            <a:r>
              <a:rPr kumimoji="1" lang="ja-JP" altLang="en-US" dirty="0"/>
              <a:t>第</a:t>
            </a:r>
            <a:r>
              <a:rPr kumimoji="1" lang="en-US" altLang="ja-JP" dirty="0"/>
              <a:t>2</a:t>
            </a:r>
            <a:r>
              <a:rPr kumimoji="1" lang="ja-JP" altLang="en-US" dirty="0"/>
              <a:t>項）</a:t>
            </a:r>
            <a:endParaRPr kumimoji="1" lang="en-US" altLang="ja-JP" dirty="0"/>
          </a:p>
          <a:p>
            <a:r>
              <a:rPr kumimoji="1" lang="ja-JP" altLang="en-US" dirty="0"/>
              <a:t>専門業務型裁量労働制の導入（</a:t>
            </a:r>
            <a:r>
              <a:rPr kumimoji="1" lang="en-US" altLang="ja-JP" dirty="0"/>
              <a:t>38</a:t>
            </a:r>
            <a:r>
              <a:rPr kumimoji="1" lang="ja-JP" altLang="en-US" dirty="0"/>
              <a:t>条の</a:t>
            </a:r>
            <a:r>
              <a:rPr kumimoji="1" lang="en-US" altLang="ja-JP" dirty="0"/>
              <a:t>3</a:t>
            </a:r>
            <a:r>
              <a:rPr kumimoji="1" lang="ja-JP" altLang="en-US" dirty="0"/>
              <a:t>第</a:t>
            </a:r>
            <a:r>
              <a:rPr kumimoji="1" lang="en-US" altLang="ja-JP" dirty="0"/>
              <a:t>1</a:t>
            </a:r>
            <a:r>
              <a:rPr kumimoji="1" lang="ja-JP" altLang="en-US" dirty="0"/>
              <a:t>項）</a:t>
            </a:r>
            <a:endParaRPr kumimoji="1" lang="en-US" altLang="ja-JP" dirty="0"/>
          </a:p>
          <a:p>
            <a:r>
              <a:rPr kumimoji="1" lang="ja-JP" altLang="en-US" dirty="0"/>
              <a:t>時間単位の有給休暇の付与（</a:t>
            </a:r>
            <a:r>
              <a:rPr kumimoji="1" lang="en-US" altLang="ja-JP" dirty="0"/>
              <a:t>39</a:t>
            </a:r>
            <a:r>
              <a:rPr kumimoji="1" lang="ja-JP" altLang="en-US" dirty="0"/>
              <a:t>条</a:t>
            </a:r>
            <a:r>
              <a:rPr kumimoji="1" lang="en-US" altLang="ja-JP" dirty="0"/>
              <a:t>4</a:t>
            </a:r>
            <a:r>
              <a:rPr kumimoji="1" lang="ja-JP" altLang="en-US" dirty="0"/>
              <a:t>項）</a:t>
            </a:r>
            <a:endParaRPr kumimoji="1" lang="en-US" altLang="ja-JP" dirty="0"/>
          </a:p>
          <a:p>
            <a:r>
              <a:rPr kumimoji="1" lang="ja-JP" altLang="en-US" dirty="0"/>
              <a:t>計画年休の付与（</a:t>
            </a:r>
            <a:r>
              <a:rPr kumimoji="1" lang="en-US" altLang="ja-JP" dirty="0"/>
              <a:t>39</a:t>
            </a:r>
            <a:r>
              <a:rPr kumimoji="1" lang="ja-JP" altLang="en-US" dirty="0"/>
              <a:t>条</a:t>
            </a:r>
            <a:r>
              <a:rPr kumimoji="1" lang="en-US" altLang="ja-JP" dirty="0"/>
              <a:t>6</a:t>
            </a:r>
            <a:r>
              <a:rPr kumimoji="1" lang="ja-JP" altLang="en-US" dirty="0"/>
              <a:t>項）</a:t>
            </a:r>
            <a:endParaRPr kumimoji="1" lang="en-US" altLang="ja-JP" dirty="0"/>
          </a:p>
          <a:p>
            <a:r>
              <a:rPr kumimoji="1" lang="ja-JP" altLang="en-US" dirty="0"/>
              <a:t>有給休暇期間中の賃金の算定（</a:t>
            </a:r>
            <a:r>
              <a:rPr kumimoji="1" lang="en-US" altLang="ja-JP" dirty="0"/>
              <a:t>39</a:t>
            </a:r>
            <a:r>
              <a:rPr kumimoji="1" lang="ja-JP" altLang="en-US" dirty="0"/>
              <a:t>条</a:t>
            </a:r>
            <a:r>
              <a:rPr kumimoji="1" lang="en-US" altLang="ja-JP" dirty="0"/>
              <a:t>7</a:t>
            </a:r>
            <a:r>
              <a:rPr kumimoji="1" lang="ja-JP" altLang="en-US" dirty="0"/>
              <a:t>項ただし書）</a:t>
            </a:r>
          </a:p>
        </p:txBody>
      </p:sp>
      <p:sp>
        <p:nvSpPr>
          <p:cNvPr id="3" name="スライド番号プレースホルダー 2">
            <a:extLst>
              <a:ext uri="{FF2B5EF4-FFF2-40B4-BE49-F238E27FC236}">
                <a16:creationId xmlns:a16="http://schemas.microsoft.com/office/drawing/2014/main" id="{05477ED2-B14A-E179-4271-222BABB71FD4}"/>
              </a:ext>
            </a:extLst>
          </p:cNvPr>
          <p:cNvSpPr>
            <a:spLocks noGrp="1"/>
          </p:cNvSpPr>
          <p:nvPr>
            <p:ph type="sldNum" sz="quarter" idx="12"/>
          </p:nvPr>
        </p:nvSpPr>
        <p:spPr/>
        <p:txBody>
          <a:bodyPr/>
          <a:lstStyle/>
          <a:p>
            <a:fld id="{2D4478C0-9DA6-4E53-8C8E-C2795A9EDBAB}" type="slidenum">
              <a:rPr kumimoji="1" lang="ja-JP" altLang="en-US" smtClean="0"/>
              <a:t>9</a:t>
            </a:fld>
            <a:endParaRPr kumimoji="1" lang="ja-JP" altLang="en-US"/>
          </a:p>
        </p:txBody>
      </p:sp>
      <p:sp>
        <p:nvSpPr>
          <p:cNvPr id="4" name="タイトル 3">
            <a:extLst>
              <a:ext uri="{FF2B5EF4-FFF2-40B4-BE49-F238E27FC236}">
                <a16:creationId xmlns:a16="http://schemas.microsoft.com/office/drawing/2014/main" id="{496F0973-699B-A6EB-26F7-909B8BB03CA4}"/>
              </a:ext>
            </a:extLst>
          </p:cNvPr>
          <p:cNvSpPr>
            <a:spLocks noGrp="1"/>
          </p:cNvSpPr>
          <p:nvPr>
            <p:ph type="title"/>
          </p:nvPr>
        </p:nvSpPr>
        <p:spPr/>
        <p:txBody>
          <a:bodyPr/>
          <a:lstStyle/>
          <a:p>
            <a:r>
              <a:rPr kumimoji="1" lang="ja-JP" altLang="en-US" dirty="0"/>
              <a:t>４．</a:t>
            </a:r>
            <a:r>
              <a:rPr lang="ja-JP" altLang="en-US" dirty="0"/>
              <a:t>労基法の</a:t>
            </a:r>
            <a:r>
              <a:rPr kumimoji="1" lang="ja-JP" altLang="en-US" dirty="0"/>
              <a:t>例外規定の具体例</a:t>
            </a:r>
          </a:p>
        </p:txBody>
      </p:sp>
    </p:spTree>
    <p:extLst>
      <p:ext uri="{BB962C8B-B14F-4D97-AF65-F5344CB8AC3E}">
        <p14:creationId xmlns:p14="http://schemas.microsoft.com/office/powerpoint/2010/main" val="289652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23967</TotalTime>
  <Words>2365</Words>
  <Application>Microsoft Office PowerPoint</Application>
  <PresentationFormat>A4 210 x 297 mm</PresentationFormat>
  <Paragraphs>133</Paragraphs>
  <Slides>19</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ＭＳ ゴシック</vt:lpstr>
      <vt:lpstr>ヒラギノ角ゴ Pro W3</vt:lpstr>
      <vt:lpstr>Calibri</vt:lpstr>
      <vt:lpstr>Lucida Sans Unicode</vt:lpstr>
      <vt:lpstr>Verdana</vt:lpstr>
      <vt:lpstr>Wingdings</vt:lpstr>
      <vt:lpstr>Wingdings 2</vt:lpstr>
      <vt:lpstr>Wingdings 3</vt:lpstr>
      <vt:lpstr>ビジネス</vt:lpstr>
      <vt:lpstr> デロゲーションの是非を問う</vt:lpstr>
      <vt:lpstr>０．デロゲーションとは何か</vt:lpstr>
      <vt:lpstr>１．労働法とは何か？</vt:lpstr>
      <vt:lpstr>１．労働法とは何か？</vt:lpstr>
      <vt:lpstr>２．労働基準法とは</vt:lpstr>
      <vt:lpstr>３．労基法の例外規定（デロゲーション）とその問題点</vt:lpstr>
      <vt:lpstr>３．労基法の例外規定（デロゲーション）とその問題点</vt:lpstr>
      <vt:lpstr>４．労基法の例外規定の具体例</vt:lpstr>
      <vt:lpstr>４．労基法の例外規定の具体例</vt:lpstr>
      <vt:lpstr>４．労基法の例外規定の具体例</vt:lpstr>
      <vt:lpstr>５．労基法の例外規定を広げる動き 　～デロゲーションの拡大～</vt:lpstr>
      <vt:lpstr>５．労基法の例外規定を広げる動き 　～デロゲーションの拡大～</vt:lpstr>
      <vt:lpstr>６．デロゲーションの是非を問う</vt:lpstr>
      <vt:lpstr>６．デロゲーションの是非を問う</vt:lpstr>
      <vt:lpstr>６．デロゲーションの是非を問う</vt:lpstr>
      <vt:lpstr>７．デロゲーション議論の現在地</vt:lpstr>
      <vt:lpstr>７．デロゲーション議論の現在地</vt:lpstr>
      <vt:lpstr>７．デロゲーション議論の現在地</vt:lpstr>
      <vt:lpstr>８．まとめ</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きっかけ</dc:title>
  <dc:creator>Yoshihito Kawakami</dc:creator>
  <cp:lastModifiedBy>kawakami</cp:lastModifiedBy>
  <cp:revision>417</cp:revision>
  <cp:lastPrinted>2018-08-31T09:16:31Z</cp:lastPrinted>
  <dcterms:created xsi:type="dcterms:W3CDTF">2016-06-12T04:17:05Z</dcterms:created>
  <dcterms:modified xsi:type="dcterms:W3CDTF">2024-11-15T05:38:13Z</dcterms:modified>
</cp:coreProperties>
</file>